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3"/>
  </p:sldMasterIdLst>
  <p:notesMasterIdLst>
    <p:notesMasterId r:id="rId9"/>
  </p:notesMasterIdLst>
  <p:sldIdLst>
    <p:sldId id="257" r:id="rId4"/>
    <p:sldId id="258" r:id="rId5"/>
    <p:sldId id="259" r:id="rId6"/>
    <p:sldId id="260" r:id="rId7"/>
    <p:sldId id="261" r:id="rId8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EA7655-2814-E086-BA4D-49F2728A532A}" name="Shrey Dawda" initials="" userId="S::shrey@prestantiahealth.com::5adfef57-3cbf-4c24-879a-b3b0febd97a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F7C"/>
    <a:srgbClr val="46C3FF"/>
    <a:srgbClr val="FF8246"/>
    <a:srgbClr val="BC45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33536E-CF60-F432-B9A4-67B089D2EB4F}" v="16" dt="2024-09-15T04:13:43.6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601"/>
    <p:restoredTop sz="94720"/>
  </p:normalViewPr>
  <p:slideViewPr>
    <p:cSldViewPr snapToGrid="0">
      <p:cViewPr varScale="1">
        <p:scale>
          <a:sx n="215" d="100"/>
          <a:sy n="215" d="100"/>
        </p:scale>
        <p:origin x="52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5A7F04-29F6-F94C-B4F8-05C612A58637}" type="datetimeFigureOut">
              <a:rPr lang="en-US" smtClean="0"/>
              <a:t>9/15/24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5FB190-DBAD-EF4E-9C22-09BA8D2D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834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5FB190-DBAD-EF4E-9C22-09BA8D2DDAA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170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E7CBC-8216-C8EB-DCEC-55D7BCDD0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11072C-0C35-466E-E30B-25D7299CAF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8DE335-6532-871F-3EC6-72BF7DA96C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29687B-71EC-0B7C-67E2-4CAD7E11C7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5FB190-DBAD-EF4E-9C22-09BA8D2DDA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60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7F04F4-8F3B-C6A3-9608-A6CDF81DA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1ACB95-9E67-2B3D-4B18-B10D5BAE1B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F3E753-05F4-467E-DDF6-F668F8B23F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4AFF78-A3B1-7F47-E584-50968F7EDD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5FB190-DBAD-EF4E-9C22-09BA8D2DDA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925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AAF59-02C5-08F6-F38B-7DE0A14CD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16A5DB-E500-EF77-FB4B-52F16BA2A4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3DBD1D-746C-862B-61FF-A903F3CF18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00D565-D622-6BBD-772B-7296B5CA76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5FB190-DBAD-EF4E-9C22-09BA8D2DDAA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406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E6D98-99BC-3646-94FA-D6840F197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3D04D6-D461-072D-D891-4304453E11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9C622C-C439-2650-BDF5-D8F838960D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EF8EF8-561E-281F-DB92-BE634B7834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5FB190-DBAD-EF4E-9C22-09BA8D2DDAA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926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3268-1275-BD4C-ACC6-D50E171C3E94}" type="datetimeFigureOut">
              <a:rPr lang="en-US" smtClean="0"/>
              <a:t>9/15/24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F8F0F-C8D3-3D4C-AA80-C066F6B62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756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3268-1275-BD4C-ACC6-D50E171C3E94}" type="datetimeFigureOut">
              <a:rPr lang="en-US" smtClean="0"/>
              <a:t>9/15/24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F8F0F-C8D3-3D4C-AA80-C066F6B62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449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3268-1275-BD4C-ACC6-D50E171C3E94}" type="datetimeFigureOut">
              <a:rPr lang="en-US" smtClean="0"/>
              <a:t>9/15/24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F8F0F-C8D3-3D4C-AA80-C066F6B62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695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3268-1275-BD4C-ACC6-D50E171C3E94}" type="datetimeFigureOut">
              <a:rPr lang="en-US" smtClean="0"/>
              <a:t>9/15/24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F8F0F-C8D3-3D4C-AA80-C066F6B62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29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3268-1275-BD4C-ACC6-D50E171C3E94}" type="datetimeFigureOut">
              <a:rPr lang="en-US" smtClean="0"/>
              <a:t>9/15/24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F8F0F-C8D3-3D4C-AA80-C066F6B62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97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3268-1275-BD4C-ACC6-D50E171C3E94}" type="datetimeFigureOut">
              <a:rPr lang="en-US" smtClean="0"/>
              <a:t>9/15/24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F8F0F-C8D3-3D4C-AA80-C066F6B62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70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3268-1275-BD4C-ACC6-D50E171C3E94}" type="datetimeFigureOut">
              <a:rPr lang="en-US" smtClean="0"/>
              <a:t>9/15/24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F8F0F-C8D3-3D4C-AA80-C066F6B62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63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3268-1275-BD4C-ACC6-D50E171C3E94}" type="datetimeFigureOut">
              <a:rPr lang="en-US" smtClean="0"/>
              <a:t>9/15/24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F8F0F-C8D3-3D4C-AA80-C066F6B62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267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3268-1275-BD4C-ACC6-D50E171C3E94}" type="datetimeFigureOut">
              <a:rPr lang="en-US" smtClean="0"/>
              <a:t>9/15/24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F8F0F-C8D3-3D4C-AA80-C066F6B62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215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3268-1275-BD4C-ACC6-D50E171C3E94}" type="datetimeFigureOut">
              <a:rPr lang="en-US" smtClean="0"/>
              <a:t>9/15/24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F8F0F-C8D3-3D4C-AA80-C066F6B62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236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3268-1275-BD4C-ACC6-D50E171C3E94}" type="datetimeFigureOut">
              <a:rPr lang="en-US" smtClean="0"/>
              <a:t>9/15/24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F8F0F-C8D3-3D4C-AA80-C066F6B62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01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8E3268-1275-BD4C-ACC6-D50E171C3E94}" type="datetimeFigureOut">
              <a:rPr lang="en-US" smtClean="0"/>
              <a:t>9/15/24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6F8F0F-C8D3-3D4C-AA80-C066F6B62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485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5860E0A-484F-DA92-75F6-4E6C2FA24061}"/>
              </a:ext>
            </a:extLst>
          </p:cNvPr>
          <p:cNvCxnSpPr>
            <a:cxnSpLocks/>
          </p:cNvCxnSpPr>
          <p:nvPr/>
        </p:nvCxnSpPr>
        <p:spPr>
          <a:xfrm>
            <a:off x="7160019" y="1020819"/>
            <a:ext cx="0" cy="524880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BD190405-D8EC-5F98-46BA-3C3F0C3506F1}"/>
              </a:ext>
            </a:extLst>
          </p:cNvPr>
          <p:cNvCxnSpPr>
            <a:cxnSpLocks/>
          </p:cNvCxnSpPr>
          <p:nvPr/>
        </p:nvCxnSpPr>
        <p:spPr>
          <a:xfrm>
            <a:off x="4353515" y="1020819"/>
            <a:ext cx="0" cy="524880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BC85E42E-F87C-FCCA-DF2B-916E9F77E391}"/>
              </a:ext>
            </a:extLst>
          </p:cNvPr>
          <p:cNvCxnSpPr>
            <a:cxnSpLocks/>
          </p:cNvCxnSpPr>
          <p:nvPr/>
        </p:nvCxnSpPr>
        <p:spPr>
          <a:xfrm>
            <a:off x="2076893" y="1016975"/>
            <a:ext cx="0" cy="52526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A colorful squares on a white background&#10;&#10;Description automatically generated">
            <a:extLst>
              <a:ext uri="{FF2B5EF4-FFF2-40B4-BE49-F238E27FC236}">
                <a16:creationId xmlns:a16="http://schemas.microsoft.com/office/drawing/2014/main" id="{A75237B0-E8F5-4918-957B-E0D15A6456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89038" cy="1479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BDBC976-184E-30EA-0137-5DDBEAF6FD43}"/>
              </a:ext>
            </a:extLst>
          </p:cNvPr>
          <p:cNvSpPr/>
          <p:nvPr/>
        </p:nvSpPr>
        <p:spPr>
          <a:xfrm>
            <a:off x="181402" y="2978450"/>
            <a:ext cx="1649288" cy="912905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Connector: Elbow 12">
            <a:extLst>
              <a:ext uri="{FF2B5EF4-FFF2-40B4-BE49-F238E27FC236}">
                <a16:creationId xmlns:a16="http://schemas.microsoft.com/office/drawing/2014/main" id="{F6CB0762-F0C9-6C05-E2E0-82730FC1A177}"/>
              </a:ext>
            </a:extLst>
          </p:cNvPr>
          <p:cNvCxnSpPr>
            <a:cxnSpLocks/>
            <a:endCxn id="7" idx="1"/>
          </p:cNvCxnSpPr>
          <p:nvPr/>
        </p:nvCxnSpPr>
        <p:spPr>
          <a:xfrm rot="5400000" flipH="1" flipV="1">
            <a:off x="1670819" y="2439330"/>
            <a:ext cx="1569276" cy="342414"/>
          </a:xfrm>
          <a:prstGeom prst="bentConnector2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2C54EBA-DA16-20A1-960D-ED83CF3C026B}"/>
              </a:ext>
            </a:extLst>
          </p:cNvPr>
          <p:cNvCxnSpPr>
            <a:cxnSpLocks/>
            <a:stCxn id="2" idx="3"/>
            <a:endCxn id="8" idx="1"/>
          </p:cNvCxnSpPr>
          <p:nvPr/>
        </p:nvCxnSpPr>
        <p:spPr>
          <a:xfrm flipV="1">
            <a:off x="1830690" y="3429000"/>
            <a:ext cx="795974" cy="5903"/>
          </a:xfrm>
          <a:prstGeom prst="straightConnector1">
            <a:avLst/>
          </a:prstGeom>
          <a:ln w="1905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2">
            <a:extLst>
              <a:ext uri="{FF2B5EF4-FFF2-40B4-BE49-F238E27FC236}">
                <a16:creationId xmlns:a16="http://schemas.microsoft.com/office/drawing/2014/main" id="{E4F2CC85-C4A8-BDD5-5FDC-09DA4FC4A813}"/>
              </a:ext>
            </a:extLst>
          </p:cNvPr>
          <p:cNvSpPr/>
          <p:nvPr/>
        </p:nvSpPr>
        <p:spPr>
          <a:xfrm>
            <a:off x="2626664" y="1522714"/>
            <a:ext cx="1480486" cy="606370"/>
          </a:xfrm>
          <a:prstGeom prst="roundRect">
            <a:avLst/>
          </a:prstGeom>
          <a:noFill/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8" name="Rectangle: Rounded Corners 2">
            <a:extLst>
              <a:ext uri="{FF2B5EF4-FFF2-40B4-BE49-F238E27FC236}">
                <a16:creationId xmlns:a16="http://schemas.microsoft.com/office/drawing/2014/main" id="{489C3158-FA6C-5373-7E0A-0786D0D30800}"/>
              </a:ext>
            </a:extLst>
          </p:cNvPr>
          <p:cNvSpPr/>
          <p:nvPr/>
        </p:nvSpPr>
        <p:spPr>
          <a:xfrm>
            <a:off x="2626664" y="3125815"/>
            <a:ext cx="1480486" cy="606370"/>
          </a:xfrm>
          <a:prstGeom prst="roundRect">
            <a:avLst/>
          </a:prstGeom>
          <a:noFill/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10" name="Rectangle: Rounded Corners 2">
            <a:extLst>
              <a:ext uri="{FF2B5EF4-FFF2-40B4-BE49-F238E27FC236}">
                <a16:creationId xmlns:a16="http://schemas.microsoft.com/office/drawing/2014/main" id="{2D99A01A-3E81-86CD-53CB-E5A0A23EEB47}"/>
              </a:ext>
            </a:extLst>
          </p:cNvPr>
          <p:cNvSpPr/>
          <p:nvPr/>
        </p:nvSpPr>
        <p:spPr>
          <a:xfrm>
            <a:off x="2626664" y="4708895"/>
            <a:ext cx="1480486" cy="606370"/>
          </a:xfrm>
          <a:prstGeom prst="roundRect">
            <a:avLst/>
          </a:prstGeom>
          <a:noFill/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16" name="Rectangle: Rounded Corners 5">
            <a:extLst>
              <a:ext uri="{FF2B5EF4-FFF2-40B4-BE49-F238E27FC236}">
                <a16:creationId xmlns:a16="http://schemas.microsoft.com/office/drawing/2014/main" id="{7509900F-CACD-F25A-149C-F84E49F461C2}"/>
              </a:ext>
            </a:extLst>
          </p:cNvPr>
          <p:cNvSpPr/>
          <p:nvPr/>
        </p:nvSpPr>
        <p:spPr>
          <a:xfrm>
            <a:off x="5085929" y="2832905"/>
            <a:ext cx="1876926" cy="379242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0" name="Rectangle: Rounded Corners 5">
            <a:extLst>
              <a:ext uri="{FF2B5EF4-FFF2-40B4-BE49-F238E27FC236}">
                <a16:creationId xmlns:a16="http://schemas.microsoft.com/office/drawing/2014/main" id="{C3567C6E-CCD8-413B-8C32-2E25C9629E2A}"/>
              </a:ext>
            </a:extLst>
          </p:cNvPr>
          <p:cNvSpPr/>
          <p:nvPr/>
        </p:nvSpPr>
        <p:spPr>
          <a:xfrm>
            <a:off x="5085929" y="3654846"/>
            <a:ext cx="1876926" cy="379242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1" name="Rectangle: Rounded Corners 5">
            <a:extLst>
              <a:ext uri="{FF2B5EF4-FFF2-40B4-BE49-F238E27FC236}">
                <a16:creationId xmlns:a16="http://schemas.microsoft.com/office/drawing/2014/main" id="{CA51DF15-AE6F-3A45-D3BC-07AEAE4B2833}"/>
              </a:ext>
            </a:extLst>
          </p:cNvPr>
          <p:cNvSpPr/>
          <p:nvPr/>
        </p:nvSpPr>
        <p:spPr>
          <a:xfrm>
            <a:off x="5085929" y="3244369"/>
            <a:ext cx="1876926" cy="375586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57596C3-2CB7-2FCD-CC16-B4D685AF8C68}"/>
              </a:ext>
            </a:extLst>
          </p:cNvPr>
          <p:cNvSpPr/>
          <p:nvPr/>
        </p:nvSpPr>
        <p:spPr>
          <a:xfrm>
            <a:off x="754387" y="2716840"/>
            <a:ext cx="420308" cy="2616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1100" b="1" dirty="0">
                <a:ln w="0"/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Aim</a:t>
            </a:r>
          </a:p>
        </p:txBody>
      </p:sp>
      <p:sp>
        <p:nvSpPr>
          <p:cNvPr id="26" name="Rectangle: Rounded Corners 5">
            <a:extLst>
              <a:ext uri="{FF2B5EF4-FFF2-40B4-BE49-F238E27FC236}">
                <a16:creationId xmlns:a16="http://schemas.microsoft.com/office/drawing/2014/main" id="{9B106843-D5E4-6F68-9EEB-E90595A13218}"/>
              </a:ext>
            </a:extLst>
          </p:cNvPr>
          <p:cNvSpPr/>
          <p:nvPr/>
        </p:nvSpPr>
        <p:spPr>
          <a:xfrm>
            <a:off x="7802872" y="1241762"/>
            <a:ext cx="1876926" cy="379242"/>
          </a:xfrm>
          <a:prstGeom prst="roundRect">
            <a:avLst/>
          </a:prstGeom>
          <a:noFill/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7" name="Rectangle: Rounded Corners 5">
            <a:extLst>
              <a:ext uri="{FF2B5EF4-FFF2-40B4-BE49-F238E27FC236}">
                <a16:creationId xmlns:a16="http://schemas.microsoft.com/office/drawing/2014/main" id="{97CB3A2B-AEF6-E7B8-C415-57777FA2AAF3}"/>
              </a:ext>
            </a:extLst>
          </p:cNvPr>
          <p:cNvSpPr/>
          <p:nvPr/>
        </p:nvSpPr>
        <p:spPr>
          <a:xfrm>
            <a:off x="7802872" y="3654846"/>
            <a:ext cx="1876926" cy="379242"/>
          </a:xfrm>
          <a:prstGeom prst="roundRect">
            <a:avLst/>
          </a:prstGeom>
          <a:noFill/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8" name="Rectangle: Rounded Corners 5">
            <a:extLst>
              <a:ext uri="{FF2B5EF4-FFF2-40B4-BE49-F238E27FC236}">
                <a16:creationId xmlns:a16="http://schemas.microsoft.com/office/drawing/2014/main" id="{C16795FA-AE44-E893-C351-FAA7AADAC82B}"/>
              </a:ext>
            </a:extLst>
          </p:cNvPr>
          <p:cNvSpPr/>
          <p:nvPr/>
        </p:nvSpPr>
        <p:spPr>
          <a:xfrm>
            <a:off x="7802872" y="4429157"/>
            <a:ext cx="1876926" cy="379242"/>
          </a:xfrm>
          <a:prstGeom prst="roundRect">
            <a:avLst/>
          </a:prstGeom>
          <a:noFill/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9" name="Rectangle: Rounded Corners 5">
            <a:extLst>
              <a:ext uri="{FF2B5EF4-FFF2-40B4-BE49-F238E27FC236}">
                <a16:creationId xmlns:a16="http://schemas.microsoft.com/office/drawing/2014/main" id="{8FC13970-EF89-1976-9F64-C668FF82A3FC}"/>
              </a:ext>
            </a:extLst>
          </p:cNvPr>
          <p:cNvSpPr/>
          <p:nvPr/>
        </p:nvSpPr>
        <p:spPr>
          <a:xfrm>
            <a:off x="7802872" y="5251098"/>
            <a:ext cx="1876926" cy="379242"/>
          </a:xfrm>
          <a:prstGeom prst="roundRect">
            <a:avLst/>
          </a:prstGeom>
          <a:noFill/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30" name="Rectangle: Rounded Corners 5">
            <a:extLst>
              <a:ext uri="{FF2B5EF4-FFF2-40B4-BE49-F238E27FC236}">
                <a16:creationId xmlns:a16="http://schemas.microsoft.com/office/drawing/2014/main" id="{691FA8CE-2AFB-BB64-ADF9-C05144811D07}"/>
              </a:ext>
            </a:extLst>
          </p:cNvPr>
          <p:cNvSpPr/>
          <p:nvPr/>
        </p:nvSpPr>
        <p:spPr>
          <a:xfrm>
            <a:off x="7802872" y="3242541"/>
            <a:ext cx="1876926" cy="379242"/>
          </a:xfrm>
          <a:prstGeom prst="roundRect">
            <a:avLst/>
          </a:prstGeom>
          <a:noFill/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188FF9C-70FC-481C-5534-350DC169A6EC}"/>
              </a:ext>
            </a:extLst>
          </p:cNvPr>
          <p:cNvSpPr/>
          <p:nvPr/>
        </p:nvSpPr>
        <p:spPr>
          <a:xfrm>
            <a:off x="2819321" y="1253029"/>
            <a:ext cx="1095172" cy="2616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1100" b="1" dirty="0">
                <a:ln w="0"/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Primary Drivers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BFC6FA4-4155-D902-11E3-638936185544}"/>
              </a:ext>
            </a:extLst>
          </p:cNvPr>
          <p:cNvSpPr/>
          <p:nvPr/>
        </p:nvSpPr>
        <p:spPr>
          <a:xfrm>
            <a:off x="5403067" y="999921"/>
            <a:ext cx="1242649" cy="261610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GB" sz="1100" b="1" dirty="0">
                <a:ln w="0"/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Secondary Drivers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238810B-BBE4-65EE-A809-77F6D6EE1242}"/>
              </a:ext>
            </a:extLst>
          </p:cNvPr>
          <p:cNvSpPr/>
          <p:nvPr/>
        </p:nvSpPr>
        <p:spPr>
          <a:xfrm>
            <a:off x="8257870" y="941085"/>
            <a:ext cx="966932" cy="338554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GB" sz="1100" b="1" dirty="0">
                <a:ln w="0"/>
                <a:solidFill>
                  <a:srgbClr val="004F7C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en-GB" sz="1600" b="1" dirty="0">
                <a:ln w="0"/>
                <a:solidFill>
                  <a:srgbClr val="004F7C"/>
                </a:solidFill>
                <a:effectLst/>
              </a:rPr>
              <a:t> </a:t>
            </a:r>
            <a:r>
              <a:rPr lang="en-GB" sz="1100" b="1" dirty="0">
                <a:ln w="0"/>
                <a:solidFill>
                  <a:srgbClr val="004F7C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Ideas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ACFF8475-3F62-9191-75CC-51C526F3E6B8}"/>
              </a:ext>
            </a:extLst>
          </p:cNvPr>
          <p:cNvCxnSpPr>
            <a:cxnSpLocks/>
            <a:stCxn id="1088" idx="3"/>
            <a:endCxn id="26" idx="1"/>
          </p:cNvCxnSpPr>
          <p:nvPr/>
        </p:nvCxnSpPr>
        <p:spPr>
          <a:xfrm>
            <a:off x="6962855" y="1431383"/>
            <a:ext cx="840017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CDD513E-E68D-1715-5EE2-9CF5C78B6B82}"/>
              </a:ext>
            </a:extLst>
          </p:cNvPr>
          <p:cNvCxnSpPr>
            <a:cxnSpLocks/>
            <a:stCxn id="1089" idx="3"/>
            <a:endCxn id="44" idx="1"/>
          </p:cNvCxnSpPr>
          <p:nvPr/>
        </p:nvCxnSpPr>
        <p:spPr>
          <a:xfrm>
            <a:off x="6962855" y="2253842"/>
            <a:ext cx="840017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67683A7-3528-E3A5-FD09-03D3CEC154C0}"/>
              </a:ext>
            </a:extLst>
          </p:cNvPr>
          <p:cNvCxnSpPr>
            <a:cxnSpLocks/>
            <a:stCxn id="16" idx="3"/>
            <a:endCxn id="45" idx="1"/>
          </p:cNvCxnSpPr>
          <p:nvPr/>
        </p:nvCxnSpPr>
        <p:spPr>
          <a:xfrm>
            <a:off x="6962855" y="3022526"/>
            <a:ext cx="840017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C43DEE44-93B8-D136-4CE2-817E72FFCF05}"/>
              </a:ext>
            </a:extLst>
          </p:cNvPr>
          <p:cNvCxnSpPr>
            <a:cxnSpLocks/>
            <a:stCxn id="20" idx="3"/>
            <a:endCxn id="27" idx="1"/>
          </p:cNvCxnSpPr>
          <p:nvPr/>
        </p:nvCxnSpPr>
        <p:spPr>
          <a:xfrm>
            <a:off x="6962855" y="3844467"/>
            <a:ext cx="840017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FA0018E6-6FAB-7641-7849-3C9A47AD9ADF}"/>
              </a:ext>
            </a:extLst>
          </p:cNvPr>
          <p:cNvCxnSpPr>
            <a:cxnSpLocks/>
            <a:stCxn id="21" idx="3"/>
            <a:endCxn id="30" idx="1"/>
          </p:cNvCxnSpPr>
          <p:nvPr/>
        </p:nvCxnSpPr>
        <p:spPr>
          <a:xfrm>
            <a:off x="6962855" y="3432162"/>
            <a:ext cx="840017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7B67D182-70D8-16AB-FE4E-8D8EB6AF2BB2}"/>
              </a:ext>
            </a:extLst>
          </p:cNvPr>
          <p:cNvCxnSpPr>
            <a:cxnSpLocks/>
            <a:stCxn id="1091" idx="3"/>
            <a:endCxn id="28" idx="1"/>
          </p:cNvCxnSpPr>
          <p:nvPr/>
        </p:nvCxnSpPr>
        <p:spPr>
          <a:xfrm>
            <a:off x="6962855" y="4618778"/>
            <a:ext cx="840017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615E44E-4466-743A-CFD4-E988A4E117B7}"/>
              </a:ext>
            </a:extLst>
          </p:cNvPr>
          <p:cNvCxnSpPr>
            <a:cxnSpLocks/>
            <a:stCxn id="1092" idx="3"/>
            <a:endCxn id="29" idx="1"/>
          </p:cNvCxnSpPr>
          <p:nvPr/>
        </p:nvCxnSpPr>
        <p:spPr>
          <a:xfrm>
            <a:off x="6962855" y="5440719"/>
            <a:ext cx="840017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or: Elbow 12">
            <a:extLst>
              <a:ext uri="{FF2B5EF4-FFF2-40B4-BE49-F238E27FC236}">
                <a16:creationId xmlns:a16="http://schemas.microsoft.com/office/drawing/2014/main" id="{ADE89C9F-2800-6306-503A-07937F7236D4}"/>
              </a:ext>
            </a:extLst>
          </p:cNvPr>
          <p:cNvCxnSpPr>
            <a:cxnSpLocks/>
            <a:endCxn id="10" idx="1"/>
          </p:cNvCxnSpPr>
          <p:nvPr/>
        </p:nvCxnSpPr>
        <p:spPr>
          <a:xfrm rot="16200000" flipH="1">
            <a:off x="1612194" y="3997610"/>
            <a:ext cx="1686528" cy="342412"/>
          </a:xfrm>
          <a:prstGeom prst="bentConnector2">
            <a:avLst/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: Rounded Corners 5">
            <a:extLst>
              <a:ext uri="{FF2B5EF4-FFF2-40B4-BE49-F238E27FC236}">
                <a16:creationId xmlns:a16="http://schemas.microsoft.com/office/drawing/2014/main" id="{D1084A4D-5F16-A586-A740-1D88BA83B74D}"/>
              </a:ext>
            </a:extLst>
          </p:cNvPr>
          <p:cNvSpPr/>
          <p:nvPr/>
        </p:nvSpPr>
        <p:spPr>
          <a:xfrm>
            <a:off x="7802872" y="1651657"/>
            <a:ext cx="1876926" cy="379242"/>
          </a:xfrm>
          <a:prstGeom prst="roundRect">
            <a:avLst/>
          </a:prstGeom>
          <a:noFill/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4" name="Rectangle: Rounded Corners 5">
            <a:extLst>
              <a:ext uri="{FF2B5EF4-FFF2-40B4-BE49-F238E27FC236}">
                <a16:creationId xmlns:a16="http://schemas.microsoft.com/office/drawing/2014/main" id="{2ABFB01E-8678-8C7C-0F5D-8249934542F3}"/>
              </a:ext>
            </a:extLst>
          </p:cNvPr>
          <p:cNvSpPr/>
          <p:nvPr/>
        </p:nvSpPr>
        <p:spPr>
          <a:xfrm>
            <a:off x="7802872" y="2064221"/>
            <a:ext cx="1876926" cy="379242"/>
          </a:xfrm>
          <a:prstGeom prst="roundRect">
            <a:avLst/>
          </a:prstGeom>
          <a:noFill/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5" name="Rectangle: Rounded Corners 5">
            <a:extLst>
              <a:ext uri="{FF2B5EF4-FFF2-40B4-BE49-F238E27FC236}">
                <a16:creationId xmlns:a16="http://schemas.microsoft.com/office/drawing/2014/main" id="{C8A8210E-7450-F6AB-4353-993EACE2FD56}"/>
              </a:ext>
            </a:extLst>
          </p:cNvPr>
          <p:cNvSpPr/>
          <p:nvPr/>
        </p:nvSpPr>
        <p:spPr>
          <a:xfrm>
            <a:off x="7802872" y="2832905"/>
            <a:ext cx="1876926" cy="379242"/>
          </a:xfrm>
          <a:prstGeom prst="roundRect">
            <a:avLst/>
          </a:prstGeom>
          <a:noFill/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6" name="Rectangle: Rounded Corners 5">
            <a:extLst>
              <a:ext uri="{FF2B5EF4-FFF2-40B4-BE49-F238E27FC236}">
                <a16:creationId xmlns:a16="http://schemas.microsoft.com/office/drawing/2014/main" id="{E1545407-982D-15C9-41A4-7EA64CEA3A08}"/>
              </a:ext>
            </a:extLst>
          </p:cNvPr>
          <p:cNvSpPr/>
          <p:nvPr/>
        </p:nvSpPr>
        <p:spPr>
          <a:xfrm>
            <a:off x="7802872" y="4838793"/>
            <a:ext cx="1876926" cy="379242"/>
          </a:xfrm>
          <a:prstGeom prst="roundRect">
            <a:avLst/>
          </a:prstGeom>
          <a:noFill/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F4B9C098-047D-679B-EA85-3D207F7D92BE}"/>
              </a:ext>
            </a:extLst>
          </p:cNvPr>
          <p:cNvCxnSpPr>
            <a:cxnSpLocks/>
            <a:stCxn id="1093" idx="3"/>
            <a:endCxn id="46" idx="1"/>
          </p:cNvCxnSpPr>
          <p:nvPr/>
        </p:nvCxnSpPr>
        <p:spPr>
          <a:xfrm>
            <a:off x="6962855" y="5028414"/>
            <a:ext cx="840017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89EEB21-20AF-A435-81A4-392D0F176FAE}"/>
              </a:ext>
            </a:extLst>
          </p:cNvPr>
          <p:cNvCxnSpPr>
            <a:cxnSpLocks/>
            <a:stCxn id="1090" idx="3"/>
            <a:endCxn id="43" idx="1"/>
          </p:cNvCxnSpPr>
          <p:nvPr/>
        </p:nvCxnSpPr>
        <p:spPr>
          <a:xfrm>
            <a:off x="6962855" y="1841278"/>
            <a:ext cx="840017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or: Elbow 26">
            <a:extLst>
              <a:ext uri="{FF2B5EF4-FFF2-40B4-BE49-F238E27FC236}">
                <a16:creationId xmlns:a16="http://schemas.microsoft.com/office/drawing/2014/main" id="{798377C7-367D-E0A2-1677-B6CC8BE5E5D9}"/>
              </a:ext>
            </a:extLst>
          </p:cNvPr>
          <p:cNvCxnSpPr>
            <a:cxnSpLocks/>
            <a:stCxn id="8" idx="3"/>
            <a:endCxn id="16" idx="1"/>
          </p:cNvCxnSpPr>
          <p:nvPr/>
        </p:nvCxnSpPr>
        <p:spPr>
          <a:xfrm flipV="1">
            <a:off x="4107150" y="3022526"/>
            <a:ext cx="978779" cy="406474"/>
          </a:xfrm>
          <a:prstGeom prst="bentConnector3">
            <a:avLst>
              <a:gd name="adj1" fmla="val 50000"/>
            </a:avLst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or: Elbow 29">
            <a:extLst>
              <a:ext uri="{FF2B5EF4-FFF2-40B4-BE49-F238E27FC236}">
                <a16:creationId xmlns:a16="http://schemas.microsoft.com/office/drawing/2014/main" id="{103DA9DA-B43A-6EFB-4428-5E7C9B73FB72}"/>
              </a:ext>
            </a:extLst>
          </p:cNvPr>
          <p:cNvCxnSpPr>
            <a:cxnSpLocks/>
            <a:stCxn id="8" idx="3"/>
            <a:endCxn id="20" idx="1"/>
          </p:cNvCxnSpPr>
          <p:nvPr/>
        </p:nvCxnSpPr>
        <p:spPr>
          <a:xfrm>
            <a:off x="4107150" y="3429000"/>
            <a:ext cx="978779" cy="415467"/>
          </a:xfrm>
          <a:prstGeom prst="bentConnector3">
            <a:avLst>
              <a:gd name="adj1" fmla="val 50000"/>
            </a:avLst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40CB7836-1E88-CF3B-EBC4-58E17B2E79CF}"/>
              </a:ext>
            </a:extLst>
          </p:cNvPr>
          <p:cNvCxnSpPr>
            <a:cxnSpLocks/>
          </p:cNvCxnSpPr>
          <p:nvPr/>
        </p:nvCxnSpPr>
        <p:spPr>
          <a:xfrm>
            <a:off x="4107150" y="3429000"/>
            <a:ext cx="978779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8" name="Rectangle: Rounded Corners 5">
            <a:extLst>
              <a:ext uri="{FF2B5EF4-FFF2-40B4-BE49-F238E27FC236}">
                <a16:creationId xmlns:a16="http://schemas.microsoft.com/office/drawing/2014/main" id="{877B55D3-82E2-DA63-5E8B-ADCCACDFF092}"/>
              </a:ext>
            </a:extLst>
          </p:cNvPr>
          <p:cNvSpPr/>
          <p:nvPr/>
        </p:nvSpPr>
        <p:spPr>
          <a:xfrm>
            <a:off x="5085929" y="1241762"/>
            <a:ext cx="1876926" cy="379242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1089" name="Rectangle: Rounded Corners 5">
            <a:extLst>
              <a:ext uri="{FF2B5EF4-FFF2-40B4-BE49-F238E27FC236}">
                <a16:creationId xmlns:a16="http://schemas.microsoft.com/office/drawing/2014/main" id="{5BBF102B-F16D-3257-F982-506350779DEE}"/>
              </a:ext>
            </a:extLst>
          </p:cNvPr>
          <p:cNvSpPr/>
          <p:nvPr/>
        </p:nvSpPr>
        <p:spPr>
          <a:xfrm>
            <a:off x="5085929" y="2064221"/>
            <a:ext cx="1876926" cy="379242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1090" name="Rectangle: Rounded Corners 5">
            <a:extLst>
              <a:ext uri="{FF2B5EF4-FFF2-40B4-BE49-F238E27FC236}">
                <a16:creationId xmlns:a16="http://schemas.microsoft.com/office/drawing/2014/main" id="{0E06F469-41E7-1BF8-506F-FA5AD3C44071}"/>
              </a:ext>
            </a:extLst>
          </p:cNvPr>
          <p:cNvSpPr/>
          <p:nvPr/>
        </p:nvSpPr>
        <p:spPr>
          <a:xfrm>
            <a:off x="5085929" y="1653485"/>
            <a:ext cx="1876926" cy="375586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1091" name="Rectangle: Rounded Corners 5">
            <a:extLst>
              <a:ext uri="{FF2B5EF4-FFF2-40B4-BE49-F238E27FC236}">
                <a16:creationId xmlns:a16="http://schemas.microsoft.com/office/drawing/2014/main" id="{61174421-1248-99F4-EE26-742EEA5ED380}"/>
              </a:ext>
            </a:extLst>
          </p:cNvPr>
          <p:cNvSpPr/>
          <p:nvPr/>
        </p:nvSpPr>
        <p:spPr>
          <a:xfrm>
            <a:off x="5085929" y="4429157"/>
            <a:ext cx="1876926" cy="379242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1092" name="Rectangle: Rounded Corners 5">
            <a:extLst>
              <a:ext uri="{FF2B5EF4-FFF2-40B4-BE49-F238E27FC236}">
                <a16:creationId xmlns:a16="http://schemas.microsoft.com/office/drawing/2014/main" id="{3F5A10A5-F126-9DB2-51DF-C82517818A6B}"/>
              </a:ext>
            </a:extLst>
          </p:cNvPr>
          <p:cNvSpPr/>
          <p:nvPr/>
        </p:nvSpPr>
        <p:spPr>
          <a:xfrm>
            <a:off x="5085929" y="5251098"/>
            <a:ext cx="1876926" cy="379242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1093" name="Rectangle: Rounded Corners 5">
            <a:extLst>
              <a:ext uri="{FF2B5EF4-FFF2-40B4-BE49-F238E27FC236}">
                <a16:creationId xmlns:a16="http://schemas.microsoft.com/office/drawing/2014/main" id="{4DAC87C3-CAC1-7D14-AA16-B3B56F157E2B}"/>
              </a:ext>
            </a:extLst>
          </p:cNvPr>
          <p:cNvSpPr/>
          <p:nvPr/>
        </p:nvSpPr>
        <p:spPr>
          <a:xfrm>
            <a:off x="5085929" y="4840621"/>
            <a:ext cx="1876926" cy="375586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cxnSp>
        <p:nvCxnSpPr>
          <p:cNvPr id="1100" name="Connector: Elbow 26">
            <a:extLst>
              <a:ext uri="{FF2B5EF4-FFF2-40B4-BE49-F238E27FC236}">
                <a16:creationId xmlns:a16="http://schemas.microsoft.com/office/drawing/2014/main" id="{81308280-5331-AB3E-087D-D3740996B448}"/>
              </a:ext>
            </a:extLst>
          </p:cNvPr>
          <p:cNvCxnSpPr>
            <a:cxnSpLocks/>
          </p:cNvCxnSpPr>
          <p:nvPr/>
        </p:nvCxnSpPr>
        <p:spPr>
          <a:xfrm flipV="1">
            <a:off x="4103857" y="1410827"/>
            <a:ext cx="978779" cy="406474"/>
          </a:xfrm>
          <a:prstGeom prst="bentConnector3">
            <a:avLst>
              <a:gd name="adj1" fmla="val 50000"/>
            </a:avLst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1" name="Connector: Elbow 29">
            <a:extLst>
              <a:ext uri="{FF2B5EF4-FFF2-40B4-BE49-F238E27FC236}">
                <a16:creationId xmlns:a16="http://schemas.microsoft.com/office/drawing/2014/main" id="{9ED2FA97-A132-4C76-2351-651266B574AE}"/>
              </a:ext>
            </a:extLst>
          </p:cNvPr>
          <p:cNvCxnSpPr>
            <a:cxnSpLocks/>
          </p:cNvCxnSpPr>
          <p:nvPr/>
        </p:nvCxnSpPr>
        <p:spPr>
          <a:xfrm>
            <a:off x="4103857" y="1817301"/>
            <a:ext cx="978779" cy="415467"/>
          </a:xfrm>
          <a:prstGeom prst="bentConnector3">
            <a:avLst>
              <a:gd name="adj1" fmla="val 50000"/>
            </a:avLst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2" name="Straight Arrow Connector 1101">
            <a:extLst>
              <a:ext uri="{FF2B5EF4-FFF2-40B4-BE49-F238E27FC236}">
                <a16:creationId xmlns:a16="http://schemas.microsoft.com/office/drawing/2014/main" id="{5BB6CE05-7D48-1E5B-DD08-10C8ED0300BE}"/>
              </a:ext>
            </a:extLst>
          </p:cNvPr>
          <p:cNvCxnSpPr>
            <a:cxnSpLocks/>
          </p:cNvCxnSpPr>
          <p:nvPr/>
        </p:nvCxnSpPr>
        <p:spPr>
          <a:xfrm>
            <a:off x="4103857" y="1817301"/>
            <a:ext cx="978779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3" name="Connector: Elbow 26">
            <a:extLst>
              <a:ext uri="{FF2B5EF4-FFF2-40B4-BE49-F238E27FC236}">
                <a16:creationId xmlns:a16="http://schemas.microsoft.com/office/drawing/2014/main" id="{7560F7A5-E4BF-1B6A-63DA-DB98B99714D8}"/>
              </a:ext>
            </a:extLst>
          </p:cNvPr>
          <p:cNvCxnSpPr>
            <a:cxnSpLocks/>
            <a:stCxn id="10" idx="3"/>
            <a:endCxn id="1091" idx="1"/>
          </p:cNvCxnSpPr>
          <p:nvPr/>
        </p:nvCxnSpPr>
        <p:spPr>
          <a:xfrm flipV="1">
            <a:off x="4107150" y="4618778"/>
            <a:ext cx="978779" cy="393302"/>
          </a:xfrm>
          <a:prstGeom prst="bentConnector3">
            <a:avLst>
              <a:gd name="adj1" fmla="val 50000"/>
            </a:avLst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4" name="Connector: Elbow 29">
            <a:extLst>
              <a:ext uri="{FF2B5EF4-FFF2-40B4-BE49-F238E27FC236}">
                <a16:creationId xmlns:a16="http://schemas.microsoft.com/office/drawing/2014/main" id="{D602EF25-A7BC-F3F0-9056-3A73F9C80E7A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4107150" y="5012080"/>
            <a:ext cx="978231" cy="468053"/>
          </a:xfrm>
          <a:prstGeom prst="bentConnector3">
            <a:avLst>
              <a:gd name="adj1" fmla="val 50000"/>
            </a:avLst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5" name="Straight Arrow Connector 1104">
            <a:extLst>
              <a:ext uri="{FF2B5EF4-FFF2-40B4-BE49-F238E27FC236}">
                <a16:creationId xmlns:a16="http://schemas.microsoft.com/office/drawing/2014/main" id="{42C474B3-0F4D-535F-B45C-CCBDCC2F250C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4107150" y="5012080"/>
            <a:ext cx="978779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BE9DEE8-9199-7A2C-F8A2-8D855D3401F9}"/>
              </a:ext>
            </a:extLst>
          </p:cNvPr>
          <p:cNvSpPr txBox="1"/>
          <p:nvPr/>
        </p:nvSpPr>
        <p:spPr>
          <a:xfrm>
            <a:off x="280707" y="6334364"/>
            <a:ext cx="4072182" cy="55399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000" b="1" i="1" dirty="0"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Peak Practice – Elevating Health Care Improvement</a:t>
            </a:r>
          </a:p>
          <a:p>
            <a:r>
              <a:rPr lang="en-US" sz="1000" i="1" dirty="0">
                <a:solidFill>
                  <a:srgbClr val="004F7C"/>
                </a:solidFill>
                <a:latin typeface="Calibri"/>
                <a:ea typeface="Calibri"/>
                <a:cs typeface="Calibri"/>
              </a:rPr>
              <a:t>Module 6 – The Quality Improvement Approach: Identify Opportunities</a:t>
            </a:r>
          </a:p>
          <a:p>
            <a:endParaRPr lang="en-US" sz="1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BB2B495-0DB2-365F-E953-0E7A1A027DC8}"/>
              </a:ext>
            </a:extLst>
          </p:cNvPr>
          <p:cNvGrpSpPr/>
          <p:nvPr/>
        </p:nvGrpSpPr>
        <p:grpSpPr>
          <a:xfrm>
            <a:off x="6952660" y="6484487"/>
            <a:ext cx="2561128" cy="256947"/>
            <a:chOff x="1828585" y="9411469"/>
            <a:chExt cx="3200829" cy="344368"/>
          </a:xfrm>
        </p:grpSpPr>
        <p:pic>
          <p:nvPicPr>
            <p:cNvPr id="22" name="Picture 4" descr="National Improvement Network Collaborative">
              <a:extLst>
                <a:ext uri="{FF2B5EF4-FFF2-40B4-BE49-F238E27FC236}">
                  <a16:creationId xmlns:a16="http://schemas.microsoft.com/office/drawing/2014/main" id="{443BEF74-2074-6874-0CE1-373D77C277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8585" y="9412634"/>
              <a:ext cx="549939" cy="343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6" descr="Institute for Healthcare Improvement - Idealist">
              <a:extLst>
                <a:ext uri="{FF2B5EF4-FFF2-40B4-BE49-F238E27FC236}">
                  <a16:creationId xmlns:a16="http://schemas.microsoft.com/office/drawing/2014/main" id="{8B18FC0A-C8D4-8F98-1F95-8729223136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4249" y="9411469"/>
              <a:ext cx="1025165" cy="3400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8" descr="Home | Prestantia Health">
              <a:extLst>
                <a:ext uri="{FF2B5EF4-FFF2-40B4-BE49-F238E27FC236}">
                  <a16:creationId xmlns:a16="http://schemas.microsoft.com/office/drawing/2014/main" id="{0D5D55A6-956C-6FBA-811B-AE99E0D79F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7022" y="9412634"/>
              <a:ext cx="1262652" cy="3377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78659662-E850-2284-C46D-19A0CAA9D4B5}"/>
              </a:ext>
            </a:extLst>
          </p:cNvPr>
          <p:cNvSpPr txBox="1"/>
          <p:nvPr/>
        </p:nvSpPr>
        <p:spPr>
          <a:xfrm>
            <a:off x="270994" y="6660542"/>
            <a:ext cx="678760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i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Developed by Prestantia Health for the PHN National Improvement Network Collaborative (</a:t>
            </a:r>
            <a:r>
              <a:rPr lang="en-US" sz="800" i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NINCo</a:t>
            </a:r>
            <a:r>
              <a:rPr lang="en-US" sz="800" i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0A4209-F03E-3B83-AD04-F25C72F87AD2}"/>
              </a:ext>
            </a:extLst>
          </p:cNvPr>
          <p:cNvSpPr txBox="1"/>
          <p:nvPr/>
        </p:nvSpPr>
        <p:spPr>
          <a:xfrm>
            <a:off x="1092039" y="636121"/>
            <a:ext cx="2484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DRIVER DIAGRAM</a:t>
            </a:r>
          </a:p>
        </p:txBody>
      </p:sp>
    </p:spTree>
    <p:extLst>
      <p:ext uri="{BB962C8B-B14F-4D97-AF65-F5344CB8AC3E}">
        <p14:creationId xmlns:p14="http://schemas.microsoft.com/office/powerpoint/2010/main" val="4062937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05447-2997-F86B-B00F-5E0411BD57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 colorful squares on a white background&#10;&#10;Description automatically generated">
            <a:extLst>
              <a:ext uri="{FF2B5EF4-FFF2-40B4-BE49-F238E27FC236}">
                <a16:creationId xmlns:a16="http://schemas.microsoft.com/office/drawing/2014/main" id="{1F63F69E-8AF9-76F8-3F00-B392F29A44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89038" cy="1479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8FD817E-A525-3E57-FE6F-DE1456979C85}"/>
              </a:ext>
            </a:extLst>
          </p:cNvPr>
          <p:cNvSpPr/>
          <p:nvPr/>
        </p:nvSpPr>
        <p:spPr>
          <a:xfrm>
            <a:off x="181402" y="2978450"/>
            <a:ext cx="1649288" cy="912905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9358ED-73C6-0FF2-E695-56A2B1D35FFF}"/>
              </a:ext>
            </a:extLst>
          </p:cNvPr>
          <p:cNvSpPr/>
          <p:nvPr/>
        </p:nvSpPr>
        <p:spPr>
          <a:xfrm>
            <a:off x="754387" y="2716840"/>
            <a:ext cx="420308" cy="2616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1100" b="1" dirty="0">
                <a:ln w="0"/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8AA0815-0C0E-3221-F88A-AC188797BD5B}"/>
              </a:ext>
            </a:extLst>
          </p:cNvPr>
          <p:cNvSpPr txBox="1"/>
          <p:nvPr/>
        </p:nvSpPr>
        <p:spPr>
          <a:xfrm>
            <a:off x="280707" y="6334364"/>
            <a:ext cx="4072182" cy="55399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000" b="1" i="1" dirty="0"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Peak Practice – Elevating Health Care Improvement</a:t>
            </a:r>
          </a:p>
          <a:p>
            <a:r>
              <a:rPr lang="en-US" sz="1000" i="1" dirty="0">
                <a:solidFill>
                  <a:srgbClr val="004F7C"/>
                </a:solidFill>
                <a:latin typeface="Calibri"/>
                <a:ea typeface="Calibri"/>
                <a:cs typeface="Calibri"/>
              </a:rPr>
              <a:t>Module 6 – The Quality Improvement Approach: Identify Opportunities</a:t>
            </a:r>
          </a:p>
          <a:p>
            <a:endParaRPr lang="en-US" sz="1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8632956-E9DE-DBBC-BAC7-FB0208B14C4C}"/>
              </a:ext>
            </a:extLst>
          </p:cNvPr>
          <p:cNvGrpSpPr/>
          <p:nvPr/>
        </p:nvGrpSpPr>
        <p:grpSpPr>
          <a:xfrm>
            <a:off x="6952660" y="6484487"/>
            <a:ext cx="2561128" cy="256947"/>
            <a:chOff x="1828585" y="9411469"/>
            <a:chExt cx="3200829" cy="344368"/>
          </a:xfrm>
        </p:grpSpPr>
        <p:pic>
          <p:nvPicPr>
            <p:cNvPr id="22" name="Picture 4" descr="National Improvement Network Collaborative">
              <a:extLst>
                <a:ext uri="{FF2B5EF4-FFF2-40B4-BE49-F238E27FC236}">
                  <a16:creationId xmlns:a16="http://schemas.microsoft.com/office/drawing/2014/main" id="{AFD99275-AA31-851E-012F-7E23A3C23E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8585" y="9412634"/>
              <a:ext cx="549939" cy="343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6" descr="Institute for Healthcare Improvement - Idealist">
              <a:extLst>
                <a:ext uri="{FF2B5EF4-FFF2-40B4-BE49-F238E27FC236}">
                  <a16:creationId xmlns:a16="http://schemas.microsoft.com/office/drawing/2014/main" id="{33335F91-A98A-D0D0-1EAF-98343DE828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4249" y="9411469"/>
              <a:ext cx="1025165" cy="3400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8" descr="Home | Prestantia Health">
              <a:extLst>
                <a:ext uri="{FF2B5EF4-FFF2-40B4-BE49-F238E27FC236}">
                  <a16:creationId xmlns:a16="http://schemas.microsoft.com/office/drawing/2014/main" id="{C766BCBF-B48B-D42A-F366-3215444EFA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7022" y="9412634"/>
              <a:ext cx="1262652" cy="3377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EF3D40A4-E981-4E1F-30D8-9056CDD57F3B}"/>
              </a:ext>
            </a:extLst>
          </p:cNvPr>
          <p:cNvSpPr txBox="1"/>
          <p:nvPr/>
        </p:nvSpPr>
        <p:spPr>
          <a:xfrm>
            <a:off x="270994" y="6660542"/>
            <a:ext cx="678760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i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Developed by Prestantia Health for the PHN National Improvement Network Collaborative (</a:t>
            </a:r>
            <a:r>
              <a:rPr lang="en-US" sz="800" i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NINCo</a:t>
            </a:r>
            <a:r>
              <a:rPr lang="en-US" sz="800" i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24E5FC-33BA-2E67-617B-2F08DCE9AE60}"/>
              </a:ext>
            </a:extLst>
          </p:cNvPr>
          <p:cNvSpPr txBox="1"/>
          <p:nvPr/>
        </p:nvSpPr>
        <p:spPr>
          <a:xfrm>
            <a:off x="1092039" y="636121"/>
            <a:ext cx="2484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DRIVER DIAGRAM</a:t>
            </a:r>
          </a:p>
        </p:txBody>
      </p:sp>
    </p:spTree>
    <p:extLst>
      <p:ext uri="{BB962C8B-B14F-4D97-AF65-F5344CB8AC3E}">
        <p14:creationId xmlns:p14="http://schemas.microsoft.com/office/powerpoint/2010/main" val="240672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394ED-4E2C-EC56-86C3-EE02F984C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23004994-B240-4989-9F34-48BF856D2822}"/>
              </a:ext>
            </a:extLst>
          </p:cNvPr>
          <p:cNvCxnSpPr>
            <a:cxnSpLocks/>
          </p:cNvCxnSpPr>
          <p:nvPr/>
        </p:nvCxnSpPr>
        <p:spPr>
          <a:xfrm>
            <a:off x="2076893" y="1016975"/>
            <a:ext cx="0" cy="52526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A colorful squares on a white background&#10;&#10;Description automatically generated">
            <a:extLst>
              <a:ext uri="{FF2B5EF4-FFF2-40B4-BE49-F238E27FC236}">
                <a16:creationId xmlns:a16="http://schemas.microsoft.com/office/drawing/2014/main" id="{0DEC872A-CE92-E1C8-20A7-0909750147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89038" cy="1479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9B41390-1F34-0AAA-C208-DA7A8A0E6941}"/>
              </a:ext>
            </a:extLst>
          </p:cNvPr>
          <p:cNvSpPr/>
          <p:nvPr/>
        </p:nvSpPr>
        <p:spPr>
          <a:xfrm>
            <a:off x="181402" y="2978450"/>
            <a:ext cx="1649288" cy="912905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Connector: Elbow 12">
            <a:extLst>
              <a:ext uri="{FF2B5EF4-FFF2-40B4-BE49-F238E27FC236}">
                <a16:creationId xmlns:a16="http://schemas.microsoft.com/office/drawing/2014/main" id="{1E401731-7C5D-36BD-DC58-0DB09F383261}"/>
              </a:ext>
            </a:extLst>
          </p:cNvPr>
          <p:cNvCxnSpPr>
            <a:cxnSpLocks/>
            <a:endCxn id="7" idx="1"/>
          </p:cNvCxnSpPr>
          <p:nvPr/>
        </p:nvCxnSpPr>
        <p:spPr>
          <a:xfrm rot="5400000" flipH="1" flipV="1">
            <a:off x="1670819" y="2439330"/>
            <a:ext cx="1569276" cy="342414"/>
          </a:xfrm>
          <a:prstGeom prst="bentConnector2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0C7FA88-5800-48E0-39C6-74BB90081CA8}"/>
              </a:ext>
            </a:extLst>
          </p:cNvPr>
          <p:cNvCxnSpPr>
            <a:cxnSpLocks/>
            <a:stCxn id="2" idx="3"/>
            <a:endCxn id="8" idx="1"/>
          </p:cNvCxnSpPr>
          <p:nvPr/>
        </p:nvCxnSpPr>
        <p:spPr>
          <a:xfrm flipV="1">
            <a:off x="1830690" y="3429000"/>
            <a:ext cx="795974" cy="5903"/>
          </a:xfrm>
          <a:prstGeom prst="straightConnector1">
            <a:avLst/>
          </a:prstGeom>
          <a:ln w="1905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2">
            <a:extLst>
              <a:ext uri="{FF2B5EF4-FFF2-40B4-BE49-F238E27FC236}">
                <a16:creationId xmlns:a16="http://schemas.microsoft.com/office/drawing/2014/main" id="{98DF8256-A453-428B-49AA-5F34D02A4F81}"/>
              </a:ext>
            </a:extLst>
          </p:cNvPr>
          <p:cNvSpPr/>
          <p:nvPr/>
        </p:nvSpPr>
        <p:spPr>
          <a:xfrm>
            <a:off x="2626664" y="1522714"/>
            <a:ext cx="1480486" cy="606370"/>
          </a:xfrm>
          <a:prstGeom prst="roundRect">
            <a:avLst/>
          </a:prstGeom>
          <a:noFill/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8" name="Rectangle: Rounded Corners 2">
            <a:extLst>
              <a:ext uri="{FF2B5EF4-FFF2-40B4-BE49-F238E27FC236}">
                <a16:creationId xmlns:a16="http://schemas.microsoft.com/office/drawing/2014/main" id="{AA76E929-7F58-9939-D8D8-C584F24EAB51}"/>
              </a:ext>
            </a:extLst>
          </p:cNvPr>
          <p:cNvSpPr/>
          <p:nvPr/>
        </p:nvSpPr>
        <p:spPr>
          <a:xfrm>
            <a:off x="2626664" y="3125815"/>
            <a:ext cx="1480486" cy="606370"/>
          </a:xfrm>
          <a:prstGeom prst="roundRect">
            <a:avLst/>
          </a:prstGeom>
          <a:noFill/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10" name="Rectangle: Rounded Corners 2">
            <a:extLst>
              <a:ext uri="{FF2B5EF4-FFF2-40B4-BE49-F238E27FC236}">
                <a16:creationId xmlns:a16="http://schemas.microsoft.com/office/drawing/2014/main" id="{503AF96D-F25B-F2AD-5636-3C41B8069B1C}"/>
              </a:ext>
            </a:extLst>
          </p:cNvPr>
          <p:cNvSpPr/>
          <p:nvPr/>
        </p:nvSpPr>
        <p:spPr>
          <a:xfrm>
            <a:off x="2626664" y="4708895"/>
            <a:ext cx="1480486" cy="606370"/>
          </a:xfrm>
          <a:prstGeom prst="roundRect">
            <a:avLst/>
          </a:prstGeom>
          <a:noFill/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5ACD5C7-FAD9-BBF3-3EE6-C21EA233534F}"/>
              </a:ext>
            </a:extLst>
          </p:cNvPr>
          <p:cNvSpPr/>
          <p:nvPr/>
        </p:nvSpPr>
        <p:spPr>
          <a:xfrm>
            <a:off x="754387" y="2716840"/>
            <a:ext cx="420308" cy="2616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1100" b="1" dirty="0">
                <a:ln w="0"/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Aim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1B306F7-DD54-6B07-AE8A-0A87D172FE3E}"/>
              </a:ext>
            </a:extLst>
          </p:cNvPr>
          <p:cNvSpPr/>
          <p:nvPr/>
        </p:nvSpPr>
        <p:spPr>
          <a:xfrm>
            <a:off x="2819321" y="1253029"/>
            <a:ext cx="1095172" cy="2616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1100" b="1" dirty="0">
                <a:ln w="0"/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Primary Drivers</a:t>
            </a:r>
          </a:p>
        </p:txBody>
      </p:sp>
      <p:cxnSp>
        <p:nvCxnSpPr>
          <p:cNvPr id="42" name="Connector: Elbow 12">
            <a:extLst>
              <a:ext uri="{FF2B5EF4-FFF2-40B4-BE49-F238E27FC236}">
                <a16:creationId xmlns:a16="http://schemas.microsoft.com/office/drawing/2014/main" id="{47F76997-6DEC-92C3-0DCF-E410B7B4F67B}"/>
              </a:ext>
            </a:extLst>
          </p:cNvPr>
          <p:cNvCxnSpPr>
            <a:cxnSpLocks/>
            <a:endCxn id="10" idx="1"/>
          </p:cNvCxnSpPr>
          <p:nvPr/>
        </p:nvCxnSpPr>
        <p:spPr>
          <a:xfrm rot="16200000" flipH="1">
            <a:off x="1612194" y="3997610"/>
            <a:ext cx="1686528" cy="342412"/>
          </a:xfrm>
          <a:prstGeom prst="bentConnector2">
            <a:avLst/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6F433237-9FCA-4690-4D0E-C78411D552C6}"/>
              </a:ext>
            </a:extLst>
          </p:cNvPr>
          <p:cNvSpPr txBox="1"/>
          <p:nvPr/>
        </p:nvSpPr>
        <p:spPr>
          <a:xfrm>
            <a:off x="280707" y="6334364"/>
            <a:ext cx="4072182" cy="55399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000" b="1" i="1" dirty="0"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Peak Practice – Elevating Health Care Improvement</a:t>
            </a:r>
          </a:p>
          <a:p>
            <a:r>
              <a:rPr lang="en-US" sz="1000" i="1" dirty="0">
                <a:solidFill>
                  <a:srgbClr val="004F7C"/>
                </a:solidFill>
                <a:latin typeface="Calibri"/>
                <a:ea typeface="Calibri"/>
                <a:cs typeface="Calibri"/>
              </a:rPr>
              <a:t>Module 6 – The Quality Improvement Approach: Identify Opportunities</a:t>
            </a:r>
          </a:p>
          <a:p>
            <a:endParaRPr lang="en-US" sz="1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32807B5-E70C-D334-812A-9AF3D33E8EC2}"/>
              </a:ext>
            </a:extLst>
          </p:cNvPr>
          <p:cNvGrpSpPr/>
          <p:nvPr/>
        </p:nvGrpSpPr>
        <p:grpSpPr>
          <a:xfrm>
            <a:off x="6952660" y="6484487"/>
            <a:ext cx="2561128" cy="256947"/>
            <a:chOff x="1828585" y="9411469"/>
            <a:chExt cx="3200829" cy="344368"/>
          </a:xfrm>
        </p:grpSpPr>
        <p:pic>
          <p:nvPicPr>
            <p:cNvPr id="22" name="Picture 4" descr="National Improvement Network Collaborative">
              <a:extLst>
                <a:ext uri="{FF2B5EF4-FFF2-40B4-BE49-F238E27FC236}">
                  <a16:creationId xmlns:a16="http://schemas.microsoft.com/office/drawing/2014/main" id="{110A8A52-D3AF-865B-EA97-54B442D359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8585" y="9412634"/>
              <a:ext cx="549939" cy="343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6" descr="Institute for Healthcare Improvement - Idealist">
              <a:extLst>
                <a:ext uri="{FF2B5EF4-FFF2-40B4-BE49-F238E27FC236}">
                  <a16:creationId xmlns:a16="http://schemas.microsoft.com/office/drawing/2014/main" id="{13335113-42E7-190B-441E-BE88E2730A2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4249" y="9411469"/>
              <a:ext cx="1025165" cy="3400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8" descr="Home | Prestantia Health">
              <a:extLst>
                <a:ext uri="{FF2B5EF4-FFF2-40B4-BE49-F238E27FC236}">
                  <a16:creationId xmlns:a16="http://schemas.microsoft.com/office/drawing/2014/main" id="{2BEFD717-BA8A-FE5F-B15C-533C0DEAC8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7022" y="9412634"/>
              <a:ext cx="1262652" cy="3377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77076148-B924-2FD1-3F6B-494AA9E947CF}"/>
              </a:ext>
            </a:extLst>
          </p:cNvPr>
          <p:cNvSpPr txBox="1"/>
          <p:nvPr/>
        </p:nvSpPr>
        <p:spPr>
          <a:xfrm>
            <a:off x="270994" y="6660542"/>
            <a:ext cx="678760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i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Developed by Prestantia Health for the PHN National Improvement Network Collaborative (</a:t>
            </a:r>
            <a:r>
              <a:rPr lang="en-US" sz="800" i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NINCo</a:t>
            </a:r>
            <a:r>
              <a:rPr lang="en-US" sz="800" i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CC2E7C-5F8A-7DEA-16B9-B91E75E51615}"/>
              </a:ext>
            </a:extLst>
          </p:cNvPr>
          <p:cNvSpPr txBox="1"/>
          <p:nvPr/>
        </p:nvSpPr>
        <p:spPr>
          <a:xfrm>
            <a:off x="1092039" y="636121"/>
            <a:ext cx="2484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DRIVER DIAGRAM</a:t>
            </a:r>
          </a:p>
        </p:txBody>
      </p:sp>
    </p:spTree>
    <p:extLst>
      <p:ext uri="{BB962C8B-B14F-4D97-AF65-F5344CB8AC3E}">
        <p14:creationId xmlns:p14="http://schemas.microsoft.com/office/powerpoint/2010/main" val="421138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95630C-95D0-9DC0-4E04-0EE43AB39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B383A91-75F6-E33D-2861-E284ED32BD29}"/>
              </a:ext>
            </a:extLst>
          </p:cNvPr>
          <p:cNvCxnSpPr>
            <a:cxnSpLocks/>
          </p:cNvCxnSpPr>
          <p:nvPr/>
        </p:nvCxnSpPr>
        <p:spPr>
          <a:xfrm>
            <a:off x="4353515" y="1020819"/>
            <a:ext cx="0" cy="524880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82E2335-94F0-E954-86BD-A9981FA017F0}"/>
              </a:ext>
            </a:extLst>
          </p:cNvPr>
          <p:cNvCxnSpPr>
            <a:cxnSpLocks/>
          </p:cNvCxnSpPr>
          <p:nvPr/>
        </p:nvCxnSpPr>
        <p:spPr>
          <a:xfrm>
            <a:off x="2076893" y="1016975"/>
            <a:ext cx="0" cy="52526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A colorful squares on a white background&#10;&#10;Description automatically generated">
            <a:extLst>
              <a:ext uri="{FF2B5EF4-FFF2-40B4-BE49-F238E27FC236}">
                <a16:creationId xmlns:a16="http://schemas.microsoft.com/office/drawing/2014/main" id="{48862B4B-7454-A8E5-9D70-93E3945C2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89038" cy="1479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37A6741-3AA6-39F9-6F0B-A5C2793BF3B9}"/>
              </a:ext>
            </a:extLst>
          </p:cNvPr>
          <p:cNvSpPr/>
          <p:nvPr/>
        </p:nvSpPr>
        <p:spPr>
          <a:xfrm>
            <a:off x="181402" y="2978450"/>
            <a:ext cx="1649288" cy="912905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Connector: Elbow 12">
            <a:extLst>
              <a:ext uri="{FF2B5EF4-FFF2-40B4-BE49-F238E27FC236}">
                <a16:creationId xmlns:a16="http://schemas.microsoft.com/office/drawing/2014/main" id="{9073AE59-EDCB-E292-2852-6745C1585154}"/>
              </a:ext>
            </a:extLst>
          </p:cNvPr>
          <p:cNvCxnSpPr>
            <a:cxnSpLocks/>
            <a:endCxn id="7" idx="1"/>
          </p:cNvCxnSpPr>
          <p:nvPr/>
        </p:nvCxnSpPr>
        <p:spPr>
          <a:xfrm rot="5400000" flipH="1" flipV="1">
            <a:off x="1670819" y="2439330"/>
            <a:ext cx="1569276" cy="342414"/>
          </a:xfrm>
          <a:prstGeom prst="bentConnector2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D6D7691-EA77-F241-0F1D-C822FD172BDA}"/>
              </a:ext>
            </a:extLst>
          </p:cNvPr>
          <p:cNvCxnSpPr>
            <a:cxnSpLocks/>
            <a:stCxn id="2" idx="3"/>
            <a:endCxn id="8" idx="1"/>
          </p:cNvCxnSpPr>
          <p:nvPr/>
        </p:nvCxnSpPr>
        <p:spPr>
          <a:xfrm flipV="1">
            <a:off x="1830690" y="3429000"/>
            <a:ext cx="795974" cy="5903"/>
          </a:xfrm>
          <a:prstGeom prst="straightConnector1">
            <a:avLst/>
          </a:prstGeom>
          <a:ln w="1905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2">
            <a:extLst>
              <a:ext uri="{FF2B5EF4-FFF2-40B4-BE49-F238E27FC236}">
                <a16:creationId xmlns:a16="http://schemas.microsoft.com/office/drawing/2014/main" id="{A22EAF9E-DBF6-34CD-7D0B-73609487FADE}"/>
              </a:ext>
            </a:extLst>
          </p:cNvPr>
          <p:cNvSpPr/>
          <p:nvPr/>
        </p:nvSpPr>
        <p:spPr>
          <a:xfrm>
            <a:off x="2626664" y="1522714"/>
            <a:ext cx="1480486" cy="606370"/>
          </a:xfrm>
          <a:prstGeom prst="roundRect">
            <a:avLst/>
          </a:prstGeom>
          <a:noFill/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8" name="Rectangle: Rounded Corners 2">
            <a:extLst>
              <a:ext uri="{FF2B5EF4-FFF2-40B4-BE49-F238E27FC236}">
                <a16:creationId xmlns:a16="http://schemas.microsoft.com/office/drawing/2014/main" id="{E36FA8F7-2830-44EB-1CF9-1FAEE3D7AB6C}"/>
              </a:ext>
            </a:extLst>
          </p:cNvPr>
          <p:cNvSpPr/>
          <p:nvPr/>
        </p:nvSpPr>
        <p:spPr>
          <a:xfrm>
            <a:off x="2626664" y="3125815"/>
            <a:ext cx="1480486" cy="606370"/>
          </a:xfrm>
          <a:prstGeom prst="roundRect">
            <a:avLst/>
          </a:prstGeom>
          <a:noFill/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10" name="Rectangle: Rounded Corners 2">
            <a:extLst>
              <a:ext uri="{FF2B5EF4-FFF2-40B4-BE49-F238E27FC236}">
                <a16:creationId xmlns:a16="http://schemas.microsoft.com/office/drawing/2014/main" id="{66D2BAD7-21AA-17FD-8FEE-45025C6EDA43}"/>
              </a:ext>
            </a:extLst>
          </p:cNvPr>
          <p:cNvSpPr/>
          <p:nvPr/>
        </p:nvSpPr>
        <p:spPr>
          <a:xfrm>
            <a:off x="2626664" y="4708895"/>
            <a:ext cx="1480486" cy="606370"/>
          </a:xfrm>
          <a:prstGeom prst="roundRect">
            <a:avLst/>
          </a:prstGeom>
          <a:noFill/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16" name="Rectangle: Rounded Corners 5">
            <a:extLst>
              <a:ext uri="{FF2B5EF4-FFF2-40B4-BE49-F238E27FC236}">
                <a16:creationId xmlns:a16="http://schemas.microsoft.com/office/drawing/2014/main" id="{7E7DC118-4E44-C097-6B8E-0DD0F915D10C}"/>
              </a:ext>
            </a:extLst>
          </p:cNvPr>
          <p:cNvSpPr/>
          <p:nvPr/>
        </p:nvSpPr>
        <p:spPr>
          <a:xfrm>
            <a:off x="5085929" y="2832905"/>
            <a:ext cx="1876926" cy="379242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0" name="Rectangle: Rounded Corners 5">
            <a:extLst>
              <a:ext uri="{FF2B5EF4-FFF2-40B4-BE49-F238E27FC236}">
                <a16:creationId xmlns:a16="http://schemas.microsoft.com/office/drawing/2014/main" id="{86DABF82-B26D-7255-4365-52F10BE74269}"/>
              </a:ext>
            </a:extLst>
          </p:cNvPr>
          <p:cNvSpPr/>
          <p:nvPr/>
        </p:nvSpPr>
        <p:spPr>
          <a:xfrm>
            <a:off x="5085929" y="3654846"/>
            <a:ext cx="1876926" cy="379242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1" name="Rectangle: Rounded Corners 5">
            <a:extLst>
              <a:ext uri="{FF2B5EF4-FFF2-40B4-BE49-F238E27FC236}">
                <a16:creationId xmlns:a16="http://schemas.microsoft.com/office/drawing/2014/main" id="{CAB742B9-49C2-B46B-235D-06A38DCC35D8}"/>
              </a:ext>
            </a:extLst>
          </p:cNvPr>
          <p:cNvSpPr/>
          <p:nvPr/>
        </p:nvSpPr>
        <p:spPr>
          <a:xfrm>
            <a:off x="5085929" y="3244369"/>
            <a:ext cx="1876926" cy="375586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48DD6E7-70D3-094C-1F7C-10FE9A5A6E49}"/>
              </a:ext>
            </a:extLst>
          </p:cNvPr>
          <p:cNvSpPr/>
          <p:nvPr/>
        </p:nvSpPr>
        <p:spPr>
          <a:xfrm>
            <a:off x="754387" y="2716840"/>
            <a:ext cx="420308" cy="2616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1100" b="1" dirty="0">
                <a:ln w="0"/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Aim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F4FD638-610B-81E4-293B-38CD1DF63CFB}"/>
              </a:ext>
            </a:extLst>
          </p:cNvPr>
          <p:cNvSpPr/>
          <p:nvPr/>
        </p:nvSpPr>
        <p:spPr>
          <a:xfrm>
            <a:off x="2819321" y="1253029"/>
            <a:ext cx="1095172" cy="2616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1100" b="1" dirty="0">
                <a:ln w="0"/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Primary Drivers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E43E080-BF7B-27DA-6BF6-8F2B12E100A5}"/>
              </a:ext>
            </a:extLst>
          </p:cNvPr>
          <p:cNvSpPr/>
          <p:nvPr/>
        </p:nvSpPr>
        <p:spPr>
          <a:xfrm>
            <a:off x="5403067" y="999921"/>
            <a:ext cx="1242649" cy="261610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GB" sz="1100" b="1" dirty="0">
                <a:ln w="0"/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Secondary Drivers</a:t>
            </a:r>
          </a:p>
        </p:txBody>
      </p:sp>
      <p:cxnSp>
        <p:nvCxnSpPr>
          <p:cNvPr id="42" name="Connector: Elbow 12">
            <a:extLst>
              <a:ext uri="{FF2B5EF4-FFF2-40B4-BE49-F238E27FC236}">
                <a16:creationId xmlns:a16="http://schemas.microsoft.com/office/drawing/2014/main" id="{6884331D-D450-38B1-083E-FD2BA2D6907C}"/>
              </a:ext>
            </a:extLst>
          </p:cNvPr>
          <p:cNvCxnSpPr>
            <a:cxnSpLocks/>
            <a:endCxn id="10" idx="1"/>
          </p:cNvCxnSpPr>
          <p:nvPr/>
        </p:nvCxnSpPr>
        <p:spPr>
          <a:xfrm rot="16200000" flipH="1">
            <a:off x="1612194" y="3997610"/>
            <a:ext cx="1686528" cy="342412"/>
          </a:xfrm>
          <a:prstGeom prst="bentConnector2">
            <a:avLst/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or: Elbow 26">
            <a:extLst>
              <a:ext uri="{FF2B5EF4-FFF2-40B4-BE49-F238E27FC236}">
                <a16:creationId xmlns:a16="http://schemas.microsoft.com/office/drawing/2014/main" id="{FCFB2848-05BA-67BE-C34D-0665C09D7A5B}"/>
              </a:ext>
            </a:extLst>
          </p:cNvPr>
          <p:cNvCxnSpPr>
            <a:cxnSpLocks/>
            <a:stCxn id="8" idx="3"/>
            <a:endCxn id="16" idx="1"/>
          </p:cNvCxnSpPr>
          <p:nvPr/>
        </p:nvCxnSpPr>
        <p:spPr>
          <a:xfrm flipV="1">
            <a:off x="4107150" y="3022526"/>
            <a:ext cx="978779" cy="406474"/>
          </a:xfrm>
          <a:prstGeom prst="bentConnector3">
            <a:avLst>
              <a:gd name="adj1" fmla="val 50000"/>
            </a:avLst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or: Elbow 29">
            <a:extLst>
              <a:ext uri="{FF2B5EF4-FFF2-40B4-BE49-F238E27FC236}">
                <a16:creationId xmlns:a16="http://schemas.microsoft.com/office/drawing/2014/main" id="{ED2ACD90-5D3C-DF50-8F4C-A87E6636797F}"/>
              </a:ext>
            </a:extLst>
          </p:cNvPr>
          <p:cNvCxnSpPr>
            <a:cxnSpLocks/>
            <a:stCxn id="8" idx="3"/>
            <a:endCxn id="20" idx="1"/>
          </p:cNvCxnSpPr>
          <p:nvPr/>
        </p:nvCxnSpPr>
        <p:spPr>
          <a:xfrm>
            <a:off x="4107150" y="3429000"/>
            <a:ext cx="978779" cy="415467"/>
          </a:xfrm>
          <a:prstGeom prst="bentConnector3">
            <a:avLst>
              <a:gd name="adj1" fmla="val 50000"/>
            </a:avLst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7BBA1BCE-2A97-0816-1EB2-5CC926F66F27}"/>
              </a:ext>
            </a:extLst>
          </p:cNvPr>
          <p:cNvCxnSpPr>
            <a:cxnSpLocks/>
          </p:cNvCxnSpPr>
          <p:nvPr/>
        </p:nvCxnSpPr>
        <p:spPr>
          <a:xfrm>
            <a:off x="4107150" y="3429000"/>
            <a:ext cx="978779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8" name="Rectangle: Rounded Corners 5">
            <a:extLst>
              <a:ext uri="{FF2B5EF4-FFF2-40B4-BE49-F238E27FC236}">
                <a16:creationId xmlns:a16="http://schemas.microsoft.com/office/drawing/2014/main" id="{8995C2CB-8A2D-8749-4CF7-47A878F5EA64}"/>
              </a:ext>
            </a:extLst>
          </p:cNvPr>
          <p:cNvSpPr/>
          <p:nvPr/>
        </p:nvSpPr>
        <p:spPr>
          <a:xfrm>
            <a:off x="5085929" y="1241762"/>
            <a:ext cx="1876926" cy="379242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1089" name="Rectangle: Rounded Corners 5">
            <a:extLst>
              <a:ext uri="{FF2B5EF4-FFF2-40B4-BE49-F238E27FC236}">
                <a16:creationId xmlns:a16="http://schemas.microsoft.com/office/drawing/2014/main" id="{AA9FA2BE-C0CF-1FB6-4C6B-73EBE64E89AC}"/>
              </a:ext>
            </a:extLst>
          </p:cNvPr>
          <p:cNvSpPr/>
          <p:nvPr/>
        </p:nvSpPr>
        <p:spPr>
          <a:xfrm>
            <a:off x="5085929" y="2064221"/>
            <a:ext cx="1876926" cy="379242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1090" name="Rectangle: Rounded Corners 5">
            <a:extLst>
              <a:ext uri="{FF2B5EF4-FFF2-40B4-BE49-F238E27FC236}">
                <a16:creationId xmlns:a16="http://schemas.microsoft.com/office/drawing/2014/main" id="{58FC9613-D4A8-E2F9-8EB4-35D77816CFB6}"/>
              </a:ext>
            </a:extLst>
          </p:cNvPr>
          <p:cNvSpPr/>
          <p:nvPr/>
        </p:nvSpPr>
        <p:spPr>
          <a:xfrm>
            <a:off x="5085929" y="1653485"/>
            <a:ext cx="1876926" cy="375586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1091" name="Rectangle: Rounded Corners 5">
            <a:extLst>
              <a:ext uri="{FF2B5EF4-FFF2-40B4-BE49-F238E27FC236}">
                <a16:creationId xmlns:a16="http://schemas.microsoft.com/office/drawing/2014/main" id="{92BFF8DC-185E-DC01-71EF-ADEE7005FF1C}"/>
              </a:ext>
            </a:extLst>
          </p:cNvPr>
          <p:cNvSpPr/>
          <p:nvPr/>
        </p:nvSpPr>
        <p:spPr>
          <a:xfrm>
            <a:off x="5085929" y="4429157"/>
            <a:ext cx="1876926" cy="379242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1092" name="Rectangle: Rounded Corners 5">
            <a:extLst>
              <a:ext uri="{FF2B5EF4-FFF2-40B4-BE49-F238E27FC236}">
                <a16:creationId xmlns:a16="http://schemas.microsoft.com/office/drawing/2014/main" id="{A3629ABB-7AB3-9EC1-AA0F-8A7139027711}"/>
              </a:ext>
            </a:extLst>
          </p:cNvPr>
          <p:cNvSpPr/>
          <p:nvPr/>
        </p:nvSpPr>
        <p:spPr>
          <a:xfrm>
            <a:off x="5085929" y="5251098"/>
            <a:ext cx="1876926" cy="379242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1093" name="Rectangle: Rounded Corners 5">
            <a:extLst>
              <a:ext uri="{FF2B5EF4-FFF2-40B4-BE49-F238E27FC236}">
                <a16:creationId xmlns:a16="http://schemas.microsoft.com/office/drawing/2014/main" id="{AA63A49F-E5D0-575A-A0E3-70D72F502ED4}"/>
              </a:ext>
            </a:extLst>
          </p:cNvPr>
          <p:cNvSpPr/>
          <p:nvPr/>
        </p:nvSpPr>
        <p:spPr>
          <a:xfrm>
            <a:off x="5085929" y="4840621"/>
            <a:ext cx="1876926" cy="375586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cxnSp>
        <p:nvCxnSpPr>
          <p:cNvPr id="1100" name="Connector: Elbow 26">
            <a:extLst>
              <a:ext uri="{FF2B5EF4-FFF2-40B4-BE49-F238E27FC236}">
                <a16:creationId xmlns:a16="http://schemas.microsoft.com/office/drawing/2014/main" id="{EBAF35DD-811A-487D-9357-615D2F97B026}"/>
              </a:ext>
            </a:extLst>
          </p:cNvPr>
          <p:cNvCxnSpPr>
            <a:cxnSpLocks/>
          </p:cNvCxnSpPr>
          <p:nvPr/>
        </p:nvCxnSpPr>
        <p:spPr>
          <a:xfrm flipV="1">
            <a:off x="4103857" y="1410827"/>
            <a:ext cx="978779" cy="406474"/>
          </a:xfrm>
          <a:prstGeom prst="bentConnector3">
            <a:avLst>
              <a:gd name="adj1" fmla="val 50000"/>
            </a:avLst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1" name="Connector: Elbow 29">
            <a:extLst>
              <a:ext uri="{FF2B5EF4-FFF2-40B4-BE49-F238E27FC236}">
                <a16:creationId xmlns:a16="http://schemas.microsoft.com/office/drawing/2014/main" id="{AE9715C2-7BAF-713A-17A3-A5AB034733DE}"/>
              </a:ext>
            </a:extLst>
          </p:cNvPr>
          <p:cNvCxnSpPr>
            <a:cxnSpLocks/>
          </p:cNvCxnSpPr>
          <p:nvPr/>
        </p:nvCxnSpPr>
        <p:spPr>
          <a:xfrm>
            <a:off x="4103857" y="1817301"/>
            <a:ext cx="978779" cy="415467"/>
          </a:xfrm>
          <a:prstGeom prst="bentConnector3">
            <a:avLst>
              <a:gd name="adj1" fmla="val 50000"/>
            </a:avLst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2" name="Straight Arrow Connector 1101">
            <a:extLst>
              <a:ext uri="{FF2B5EF4-FFF2-40B4-BE49-F238E27FC236}">
                <a16:creationId xmlns:a16="http://schemas.microsoft.com/office/drawing/2014/main" id="{E5B3C3E4-6325-C944-1A87-932BA7DCD493}"/>
              </a:ext>
            </a:extLst>
          </p:cNvPr>
          <p:cNvCxnSpPr>
            <a:cxnSpLocks/>
          </p:cNvCxnSpPr>
          <p:nvPr/>
        </p:nvCxnSpPr>
        <p:spPr>
          <a:xfrm>
            <a:off x="4103857" y="1817301"/>
            <a:ext cx="978779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3" name="Connector: Elbow 26">
            <a:extLst>
              <a:ext uri="{FF2B5EF4-FFF2-40B4-BE49-F238E27FC236}">
                <a16:creationId xmlns:a16="http://schemas.microsoft.com/office/drawing/2014/main" id="{CC354851-278B-17EF-FA70-6A3456623BBC}"/>
              </a:ext>
            </a:extLst>
          </p:cNvPr>
          <p:cNvCxnSpPr>
            <a:cxnSpLocks/>
            <a:stCxn id="10" idx="3"/>
            <a:endCxn id="1091" idx="1"/>
          </p:cNvCxnSpPr>
          <p:nvPr/>
        </p:nvCxnSpPr>
        <p:spPr>
          <a:xfrm flipV="1">
            <a:off x="4107150" y="4618778"/>
            <a:ext cx="978779" cy="393302"/>
          </a:xfrm>
          <a:prstGeom prst="bentConnector3">
            <a:avLst>
              <a:gd name="adj1" fmla="val 50000"/>
            </a:avLst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4" name="Connector: Elbow 29">
            <a:extLst>
              <a:ext uri="{FF2B5EF4-FFF2-40B4-BE49-F238E27FC236}">
                <a16:creationId xmlns:a16="http://schemas.microsoft.com/office/drawing/2014/main" id="{5635BB76-D7EC-BC52-2806-1259C64BD9BB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4107150" y="5012080"/>
            <a:ext cx="978231" cy="468053"/>
          </a:xfrm>
          <a:prstGeom prst="bentConnector3">
            <a:avLst>
              <a:gd name="adj1" fmla="val 50000"/>
            </a:avLst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5" name="Straight Arrow Connector 1104">
            <a:extLst>
              <a:ext uri="{FF2B5EF4-FFF2-40B4-BE49-F238E27FC236}">
                <a16:creationId xmlns:a16="http://schemas.microsoft.com/office/drawing/2014/main" id="{8AA0AE4A-E721-5B9A-9F59-6CBA8BDFF460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4107150" y="5012080"/>
            <a:ext cx="978779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6BCB5673-3DFB-1FB7-2DCC-8C9F7D0AAB37}"/>
              </a:ext>
            </a:extLst>
          </p:cNvPr>
          <p:cNvSpPr txBox="1"/>
          <p:nvPr/>
        </p:nvSpPr>
        <p:spPr>
          <a:xfrm>
            <a:off x="280707" y="6334364"/>
            <a:ext cx="4072182" cy="55399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000" b="1" i="1" dirty="0"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Peak Practice – Elevating Health Care Improvement</a:t>
            </a:r>
          </a:p>
          <a:p>
            <a:r>
              <a:rPr lang="en-US" sz="1000" i="1" dirty="0">
                <a:solidFill>
                  <a:srgbClr val="004F7C"/>
                </a:solidFill>
                <a:latin typeface="Calibri"/>
                <a:ea typeface="Calibri"/>
                <a:cs typeface="Calibri"/>
              </a:rPr>
              <a:t>Module 6 – The Quality Improvement Approach: Identify Opportunities</a:t>
            </a:r>
          </a:p>
          <a:p>
            <a:endParaRPr lang="en-US" sz="1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695B42E-9528-8706-D0C8-4D102E5B5845}"/>
              </a:ext>
            </a:extLst>
          </p:cNvPr>
          <p:cNvGrpSpPr/>
          <p:nvPr/>
        </p:nvGrpSpPr>
        <p:grpSpPr>
          <a:xfrm>
            <a:off x="6952660" y="6484487"/>
            <a:ext cx="2561128" cy="256947"/>
            <a:chOff x="1828585" y="9411469"/>
            <a:chExt cx="3200829" cy="344368"/>
          </a:xfrm>
        </p:grpSpPr>
        <p:pic>
          <p:nvPicPr>
            <p:cNvPr id="22" name="Picture 4" descr="National Improvement Network Collaborative">
              <a:extLst>
                <a:ext uri="{FF2B5EF4-FFF2-40B4-BE49-F238E27FC236}">
                  <a16:creationId xmlns:a16="http://schemas.microsoft.com/office/drawing/2014/main" id="{496A341E-B3F2-3FFF-9EA6-C31D4C1F473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8585" y="9412634"/>
              <a:ext cx="549939" cy="343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6" descr="Institute for Healthcare Improvement - Idealist">
              <a:extLst>
                <a:ext uri="{FF2B5EF4-FFF2-40B4-BE49-F238E27FC236}">
                  <a16:creationId xmlns:a16="http://schemas.microsoft.com/office/drawing/2014/main" id="{5828A0C9-98CB-4661-3E94-831C4EAE85C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4249" y="9411469"/>
              <a:ext cx="1025165" cy="3400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8" descr="Home | Prestantia Health">
              <a:extLst>
                <a:ext uri="{FF2B5EF4-FFF2-40B4-BE49-F238E27FC236}">
                  <a16:creationId xmlns:a16="http://schemas.microsoft.com/office/drawing/2014/main" id="{B6646956-B848-8B4F-3E7A-C7D1FE9989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7022" y="9412634"/>
              <a:ext cx="1262652" cy="3377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F100FFB1-DB16-2CF7-4A90-354D04812311}"/>
              </a:ext>
            </a:extLst>
          </p:cNvPr>
          <p:cNvSpPr txBox="1"/>
          <p:nvPr/>
        </p:nvSpPr>
        <p:spPr>
          <a:xfrm>
            <a:off x="270994" y="6660542"/>
            <a:ext cx="678760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i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Developed by Prestantia Health for the PHN National Improvement Network Collaborative (</a:t>
            </a:r>
            <a:r>
              <a:rPr lang="en-US" sz="800" i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NINCo</a:t>
            </a:r>
            <a:r>
              <a:rPr lang="en-US" sz="800" i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C3DC21-934C-78E6-B13D-F8F7D48F229C}"/>
              </a:ext>
            </a:extLst>
          </p:cNvPr>
          <p:cNvSpPr txBox="1"/>
          <p:nvPr/>
        </p:nvSpPr>
        <p:spPr>
          <a:xfrm>
            <a:off x="1092039" y="636121"/>
            <a:ext cx="2484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DRIVER DIAGRAM</a:t>
            </a:r>
          </a:p>
        </p:txBody>
      </p:sp>
    </p:spTree>
    <p:extLst>
      <p:ext uri="{BB962C8B-B14F-4D97-AF65-F5344CB8AC3E}">
        <p14:creationId xmlns:p14="http://schemas.microsoft.com/office/powerpoint/2010/main" val="500878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21" grpId="0" animBg="1"/>
      <p:bldP spid="33" grpId="0"/>
      <p:bldP spid="1088" grpId="0" animBg="1"/>
      <p:bldP spid="1089" grpId="0" animBg="1"/>
      <p:bldP spid="1090" grpId="0" animBg="1"/>
      <p:bldP spid="1091" grpId="0" animBg="1"/>
      <p:bldP spid="1092" grpId="0" animBg="1"/>
      <p:bldP spid="109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CB066A-8FC0-9B36-6E72-2B1E11230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DE0D845-51AA-A25F-1F86-8E6F5D2C7042}"/>
              </a:ext>
            </a:extLst>
          </p:cNvPr>
          <p:cNvCxnSpPr>
            <a:cxnSpLocks/>
          </p:cNvCxnSpPr>
          <p:nvPr/>
        </p:nvCxnSpPr>
        <p:spPr>
          <a:xfrm>
            <a:off x="7160019" y="1020819"/>
            <a:ext cx="0" cy="524880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0A51CC42-35B6-3519-3D98-24DE1F54EADB}"/>
              </a:ext>
            </a:extLst>
          </p:cNvPr>
          <p:cNvCxnSpPr>
            <a:cxnSpLocks/>
          </p:cNvCxnSpPr>
          <p:nvPr/>
        </p:nvCxnSpPr>
        <p:spPr>
          <a:xfrm>
            <a:off x="4353515" y="1020819"/>
            <a:ext cx="0" cy="524880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B7C4162A-02E5-5E30-0FEF-460D50328813}"/>
              </a:ext>
            </a:extLst>
          </p:cNvPr>
          <p:cNvCxnSpPr>
            <a:cxnSpLocks/>
          </p:cNvCxnSpPr>
          <p:nvPr/>
        </p:nvCxnSpPr>
        <p:spPr>
          <a:xfrm>
            <a:off x="2076893" y="1016975"/>
            <a:ext cx="0" cy="52526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A colorful squares on a white background&#10;&#10;Description automatically generated">
            <a:extLst>
              <a:ext uri="{FF2B5EF4-FFF2-40B4-BE49-F238E27FC236}">
                <a16:creationId xmlns:a16="http://schemas.microsoft.com/office/drawing/2014/main" id="{14A8403A-F725-0FFF-4416-60C039E4FE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89038" cy="1479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124C710-51A4-38E1-776C-376A31B541F4}"/>
              </a:ext>
            </a:extLst>
          </p:cNvPr>
          <p:cNvSpPr/>
          <p:nvPr/>
        </p:nvSpPr>
        <p:spPr>
          <a:xfrm>
            <a:off x="181402" y="2978450"/>
            <a:ext cx="1649288" cy="912905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Connector: Elbow 12">
            <a:extLst>
              <a:ext uri="{FF2B5EF4-FFF2-40B4-BE49-F238E27FC236}">
                <a16:creationId xmlns:a16="http://schemas.microsoft.com/office/drawing/2014/main" id="{CACF4554-21F6-6842-B414-5267269502B8}"/>
              </a:ext>
            </a:extLst>
          </p:cNvPr>
          <p:cNvCxnSpPr>
            <a:cxnSpLocks/>
            <a:endCxn id="7" idx="1"/>
          </p:cNvCxnSpPr>
          <p:nvPr/>
        </p:nvCxnSpPr>
        <p:spPr>
          <a:xfrm rot="5400000" flipH="1" flipV="1">
            <a:off x="1670819" y="2439330"/>
            <a:ext cx="1569276" cy="342414"/>
          </a:xfrm>
          <a:prstGeom prst="bentConnector2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88E4A0D-CFBC-1DBD-F2CC-0EB3AF8E9CB4}"/>
              </a:ext>
            </a:extLst>
          </p:cNvPr>
          <p:cNvCxnSpPr>
            <a:cxnSpLocks/>
            <a:stCxn id="2" idx="3"/>
            <a:endCxn id="8" idx="1"/>
          </p:cNvCxnSpPr>
          <p:nvPr/>
        </p:nvCxnSpPr>
        <p:spPr>
          <a:xfrm flipV="1">
            <a:off x="1830690" y="3429000"/>
            <a:ext cx="795974" cy="5903"/>
          </a:xfrm>
          <a:prstGeom prst="straightConnector1">
            <a:avLst/>
          </a:prstGeom>
          <a:ln w="1905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2">
            <a:extLst>
              <a:ext uri="{FF2B5EF4-FFF2-40B4-BE49-F238E27FC236}">
                <a16:creationId xmlns:a16="http://schemas.microsoft.com/office/drawing/2014/main" id="{A7A1A74D-46CE-AB0C-6BDA-F49C68B12D5D}"/>
              </a:ext>
            </a:extLst>
          </p:cNvPr>
          <p:cNvSpPr/>
          <p:nvPr/>
        </p:nvSpPr>
        <p:spPr>
          <a:xfrm>
            <a:off x="2626664" y="1522714"/>
            <a:ext cx="1480486" cy="606370"/>
          </a:xfrm>
          <a:prstGeom prst="roundRect">
            <a:avLst/>
          </a:prstGeom>
          <a:noFill/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8" name="Rectangle: Rounded Corners 2">
            <a:extLst>
              <a:ext uri="{FF2B5EF4-FFF2-40B4-BE49-F238E27FC236}">
                <a16:creationId xmlns:a16="http://schemas.microsoft.com/office/drawing/2014/main" id="{B828898D-0A44-4CDA-6FA7-56FFD6858807}"/>
              </a:ext>
            </a:extLst>
          </p:cNvPr>
          <p:cNvSpPr/>
          <p:nvPr/>
        </p:nvSpPr>
        <p:spPr>
          <a:xfrm>
            <a:off x="2626664" y="3125815"/>
            <a:ext cx="1480486" cy="606370"/>
          </a:xfrm>
          <a:prstGeom prst="roundRect">
            <a:avLst/>
          </a:prstGeom>
          <a:noFill/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10" name="Rectangle: Rounded Corners 2">
            <a:extLst>
              <a:ext uri="{FF2B5EF4-FFF2-40B4-BE49-F238E27FC236}">
                <a16:creationId xmlns:a16="http://schemas.microsoft.com/office/drawing/2014/main" id="{436F1E1C-C0D1-1997-5670-79F8ACD51178}"/>
              </a:ext>
            </a:extLst>
          </p:cNvPr>
          <p:cNvSpPr/>
          <p:nvPr/>
        </p:nvSpPr>
        <p:spPr>
          <a:xfrm>
            <a:off x="2626664" y="4708895"/>
            <a:ext cx="1480486" cy="606370"/>
          </a:xfrm>
          <a:prstGeom prst="roundRect">
            <a:avLst/>
          </a:prstGeom>
          <a:noFill/>
          <a:ln w="190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sp>
        <p:nvSpPr>
          <p:cNvPr id="16" name="Rectangle: Rounded Corners 5">
            <a:extLst>
              <a:ext uri="{FF2B5EF4-FFF2-40B4-BE49-F238E27FC236}">
                <a16:creationId xmlns:a16="http://schemas.microsoft.com/office/drawing/2014/main" id="{A56C7CB4-4A1D-7E87-F8CF-905886E47401}"/>
              </a:ext>
            </a:extLst>
          </p:cNvPr>
          <p:cNvSpPr/>
          <p:nvPr/>
        </p:nvSpPr>
        <p:spPr>
          <a:xfrm>
            <a:off x="5085929" y="2832905"/>
            <a:ext cx="1876926" cy="379242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0" name="Rectangle: Rounded Corners 5">
            <a:extLst>
              <a:ext uri="{FF2B5EF4-FFF2-40B4-BE49-F238E27FC236}">
                <a16:creationId xmlns:a16="http://schemas.microsoft.com/office/drawing/2014/main" id="{437FCF64-7467-8CF1-AED0-68CDB9A226A5}"/>
              </a:ext>
            </a:extLst>
          </p:cNvPr>
          <p:cNvSpPr/>
          <p:nvPr/>
        </p:nvSpPr>
        <p:spPr>
          <a:xfrm>
            <a:off x="5085929" y="3654846"/>
            <a:ext cx="1876926" cy="379242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1" name="Rectangle: Rounded Corners 5">
            <a:extLst>
              <a:ext uri="{FF2B5EF4-FFF2-40B4-BE49-F238E27FC236}">
                <a16:creationId xmlns:a16="http://schemas.microsoft.com/office/drawing/2014/main" id="{49522051-E390-A321-E8D6-487F6B502FA1}"/>
              </a:ext>
            </a:extLst>
          </p:cNvPr>
          <p:cNvSpPr/>
          <p:nvPr/>
        </p:nvSpPr>
        <p:spPr>
          <a:xfrm>
            <a:off x="5085929" y="3244369"/>
            <a:ext cx="1876926" cy="375586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44D04FE-BFB7-351D-D7FF-9BFC800BE8C9}"/>
              </a:ext>
            </a:extLst>
          </p:cNvPr>
          <p:cNvSpPr/>
          <p:nvPr/>
        </p:nvSpPr>
        <p:spPr>
          <a:xfrm>
            <a:off x="754387" y="2716840"/>
            <a:ext cx="420308" cy="2616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1100" b="1" dirty="0">
                <a:ln w="0"/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Aim</a:t>
            </a:r>
          </a:p>
        </p:txBody>
      </p:sp>
      <p:sp>
        <p:nvSpPr>
          <p:cNvPr id="26" name="Rectangle: Rounded Corners 5">
            <a:extLst>
              <a:ext uri="{FF2B5EF4-FFF2-40B4-BE49-F238E27FC236}">
                <a16:creationId xmlns:a16="http://schemas.microsoft.com/office/drawing/2014/main" id="{90654D05-9E7F-D0A1-44B2-EF545AA3A827}"/>
              </a:ext>
            </a:extLst>
          </p:cNvPr>
          <p:cNvSpPr/>
          <p:nvPr/>
        </p:nvSpPr>
        <p:spPr>
          <a:xfrm>
            <a:off x="7802872" y="1241762"/>
            <a:ext cx="1876926" cy="379242"/>
          </a:xfrm>
          <a:prstGeom prst="roundRect">
            <a:avLst/>
          </a:prstGeom>
          <a:noFill/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7" name="Rectangle: Rounded Corners 5">
            <a:extLst>
              <a:ext uri="{FF2B5EF4-FFF2-40B4-BE49-F238E27FC236}">
                <a16:creationId xmlns:a16="http://schemas.microsoft.com/office/drawing/2014/main" id="{DE356E08-29A9-C654-BE98-FC301164B168}"/>
              </a:ext>
            </a:extLst>
          </p:cNvPr>
          <p:cNvSpPr/>
          <p:nvPr/>
        </p:nvSpPr>
        <p:spPr>
          <a:xfrm>
            <a:off x="7802872" y="3654846"/>
            <a:ext cx="1876926" cy="379242"/>
          </a:xfrm>
          <a:prstGeom prst="roundRect">
            <a:avLst/>
          </a:prstGeom>
          <a:noFill/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8" name="Rectangle: Rounded Corners 5">
            <a:extLst>
              <a:ext uri="{FF2B5EF4-FFF2-40B4-BE49-F238E27FC236}">
                <a16:creationId xmlns:a16="http://schemas.microsoft.com/office/drawing/2014/main" id="{B1634C5E-C56A-FBB7-0C1F-420556731010}"/>
              </a:ext>
            </a:extLst>
          </p:cNvPr>
          <p:cNvSpPr/>
          <p:nvPr/>
        </p:nvSpPr>
        <p:spPr>
          <a:xfrm>
            <a:off x="7802872" y="4429157"/>
            <a:ext cx="1876926" cy="379242"/>
          </a:xfrm>
          <a:prstGeom prst="roundRect">
            <a:avLst/>
          </a:prstGeom>
          <a:noFill/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9" name="Rectangle: Rounded Corners 5">
            <a:extLst>
              <a:ext uri="{FF2B5EF4-FFF2-40B4-BE49-F238E27FC236}">
                <a16:creationId xmlns:a16="http://schemas.microsoft.com/office/drawing/2014/main" id="{A6B7B906-E143-02A5-307D-6242CCBA72E0}"/>
              </a:ext>
            </a:extLst>
          </p:cNvPr>
          <p:cNvSpPr/>
          <p:nvPr/>
        </p:nvSpPr>
        <p:spPr>
          <a:xfrm>
            <a:off x="7802872" y="5251098"/>
            <a:ext cx="1876926" cy="379242"/>
          </a:xfrm>
          <a:prstGeom prst="roundRect">
            <a:avLst/>
          </a:prstGeom>
          <a:noFill/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30" name="Rectangle: Rounded Corners 5">
            <a:extLst>
              <a:ext uri="{FF2B5EF4-FFF2-40B4-BE49-F238E27FC236}">
                <a16:creationId xmlns:a16="http://schemas.microsoft.com/office/drawing/2014/main" id="{414DBF71-FEAB-D041-A3A6-9ADFAC1D0C18}"/>
              </a:ext>
            </a:extLst>
          </p:cNvPr>
          <p:cNvSpPr/>
          <p:nvPr/>
        </p:nvSpPr>
        <p:spPr>
          <a:xfrm>
            <a:off x="7802872" y="3242541"/>
            <a:ext cx="1876926" cy="379242"/>
          </a:xfrm>
          <a:prstGeom prst="roundRect">
            <a:avLst/>
          </a:prstGeom>
          <a:noFill/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2A7DE5F-12F2-6E54-2A7A-72B877BB4F98}"/>
              </a:ext>
            </a:extLst>
          </p:cNvPr>
          <p:cNvSpPr/>
          <p:nvPr/>
        </p:nvSpPr>
        <p:spPr>
          <a:xfrm>
            <a:off x="2819321" y="1253029"/>
            <a:ext cx="1095172" cy="2616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1100" b="1" dirty="0">
                <a:ln w="0"/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Primary Drivers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AEE4D90-F89F-7B7D-249E-DFEE2AFC4A82}"/>
              </a:ext>
            </a:extLst>
          </p:cNvPr>
          <p:cNvSpPr/>
          <p:nvPr/>
        </p:nvSpPr>
        <p:spPr>
          <a:xfrm>
            <a:off x="5403067" y="999921"/>
            <a:ext cx="1242649" cy="261610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GB" sz="1100" b="1" dirty="0">
                <a:ln w="0"/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Secondary Drivers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6455AD9-EA59-2CE3-4C78-30AECA986851}"/>
              </a:ext>
            </a:extLst>
          </p:cNvPr>
          <p:cNvSpPr/>
          <p:nvPr/>
        </p:nvSpPr>
        <p:spPr>
          <a:xfrm>
            <a:off x="8257870" y="941085"/>
            <a:ext cx="966932" cy="338554"/>
          </a:xfrm>
          <a:prstGeom prst="rect">
            <a:avLst/>
          </a:prstGeom>
          <a:noFill/>
        </p:spPr>
        <p:txBody>
          <a:bodyPr wrap="none" lIns="91440" tIns="45720" rIns="91440" bIns="45720" anchor="ctr">
            <a:spAutoFit/>
          </a:bodyPr>
          <a:lstStyle/>
          <a:p>
            <a:pPr algn="ctr"/>
            <a:r>
              <a:rPr lang="en-GB" sz="1100" b="1" dirty="0">
                <a:ln w="0"/>
                <a:solidFill>
                  <a:srgbClr val="004F7C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en-GB" sz="1600" b="1" dirty="0">
                <a:ln w="0"/>
                <a:solidFill>
                  <a:srgbClr val="004F7C"/>
                </a:solidFill>
                <a:effectLst/>
              </a:rPr>
              <a:t> </a:t>
            </a:r>
            <a:r>
              <a:rPr lang="en-GB" sz="1100" b="1" dirty="0">
                <a:ln w="0"/>
                <a:solidFill>
                  <a:srgbClr val="004F7C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Ideas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AE998D65-3453-2D34-DF5C-B1B8595053B1}"/>
              </a:ext>
            </a:extLst>
          </p:cNvPr>
          <p:cNvCxnSpPr>
            <a:cxnSpLocks/>
            <a:stCxn id="1088" idx="3"/>
            <a:endCxn id="26" idx="1"/>
          </p:cNvCxnSpPr>
          <p:nvPr/>
        </p:nvCxnSpPr>
        <p:spPr>
          <a:xfrm>
            <a:off x="6962855" y="1431383"/>
            <a:ext cx="840017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935515B-D624-6DE2-AAD3-014F912E3A48}"/>
              </a:ext>
            </a:extLst>
          </p:cNvPr>
          <p:cNvCxnSpPr>
            <a:cxnSpLocks/>
            <a:stCxn id="1089" idx="3"/>
            <a:endCxn id="44" idx="1"/>
          </p:cNvCxnSpPr>
          <p:nvPr/>
        </p:nvCxnSpPr>
        <p:spPr>
          <a:xfrm>
            <a:off x="6962855" y="2253842"/>
            <a:ext cx="840017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3137CACC-873F-1E1B-06E6-B1D989072D6E}"/>
              </a:ext>
            </a:extLst>
          </p:cNvPr>
          <p:cNvCxnSpPr>
            <a:cxnSpLocks/>
            <a:stCxn id="16" idx="3"/>
            <a:endCxn id="45" idx="1"/>
          </p:cNvCxnSpPr>
          <p:nvPr/>
        </p:nvCxnSpPr>
        <p:spPr>
          <a:xfrm>
            <a:off x="6962855" y="3022526"/>
            <a:ext cx="840017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9A92BAF2-C2C6-5058-7C95-10B0CF44EF85}"/>
              </a:ext>
            </a:extLst>
          </p:cNvPr>
          <p:cNvCxnSpPr>
            <a:cxnSpLocks/>
            <a:stCxn id="20" idx="3"/>
            <a:endCxn id="27" idx="1"/>
          </p:cNvCxnSpPr>
          <p:nvPr/>
        </p:nvCxnSpPr>
        <p:spPr>
          <a:xfrm>
            <a:off x="6962855" y="3844467"/>
            <a:ext cx="840017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B13D5AD-3AE5-1154-00D4-44E2D196F8E3}"/>
              </a:ext>
            </a:extLst>
          </p:cNvPr>
          <p:cNvCxnSpPr>
            <a:cxnSpLocks/>
            <a:stCxn id="21" idx="3"/>
            <a:endCxn id="30" idx="1"/>
          </p:cNvCxnSpPr>
          <p:nvPr/>
        </p:nvCxnSpPr>
        <p:spPr>
          <a:xfrm>
            <a:off x="6962855" y="3432162"/>
            <a:ext cx="840017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8C6AA9F-355F-815F-2285-D00D69482B34}"/>
              </a:ext>
            </a:extLst>
          </p:cNvPr>
          <p:cNvCxnSpPr>
            <a:cxnSpLocks/>
            <a:stCxn id="1091" idx="3"/>
            <a:endCxn id="28" idx="1"/>
          </p:cNvCxnSpPr>
          <p:nvPr/>
        </p:nvCxnSpPr>
        <p:spPr>
          <a:xfrm>
            <a:off x="6962855" y="4618778"/>
            <a:ext cx="840017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5AEE868-2543-B8D6-0D3B-95D4EC9A850B}"/>
              </a:ext>
            </a:extLst>
          </p:cNvPr>
          <p:cNvCxnSpPr>
            <a:cxnSpLocks/>
            <a:stCxn id="1092" idx="3"/>
            <a:endCxn id="29" idx="1"/>
          </p:cNvCxnSpPr>
          <p:nvPr/>
        </p:nvCxnSpPr>
        <p:spPr>
          <a:xfrm>
            <a:off x="6962855" y="5440719"/>
            <a:ext cx="840017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or: Elbow 12">
            <a:extLst>
              <a:ext uri="{FF2B5EF4-FFF2-40B4-BE49-F238E27FC236}">
                <a16:creationId xmlns:a16="http://schemas.microsoft.com/office/drawing/2014/main" id="{E00B8C81-A5F6-565C-5B91-FA8C7EFF44C4}"/>
              </a:ext>
            </a:extLst>
          </p:cNvPr>
          <p:cNvCxnSpPr>
            <a:cxnSpLocks/>
            <a:endCxn id="10" idx="1"/>
          </p:cNvCxnSpPr>
          <p:nvPr/>
        </p:nvCxnSpPr>
        <p:spPr>
          <a:xfrm rot="16200000" flipH="1">
            <a:off x="1612194" y="3997610"/>
            <a:ext cx="1686528" cy="342412"/>
          </a:xfrm>
          <a:prstGeom prst="bentConnector2">
            <a:avLst/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: Rounded Corners 5">
            <a:extLst>
              <a:ext uri="{FF2B5EF4-FFF2-40B4-BE49-F238E27FC236}">
                <a16:creationId xmlns:a16="http://schemas.microsoft.com/office/drawing/2014/main" id="{E8CF3AC0-082A-D316-ED39-9CC505CCE8C2}"/>
              </a:ext>
            </a:extLst>
          </p:cNvPr>
          <p:cNvSpPr/>
          <p:nvPr/>
        </p:nvSpPr>
        <p:spPr>
          <a:xfrm>
            <a:off x="7802872" y="1651657"/>
            <a:ext cx="1876926" cy="379242"/>
          </a:xfrm>
          <a:prstGeom prst="roundRect">
            <a:avLst/>
          </a:prstGeom>
          <a:noFill/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4" name="Rectangle: Rounded Corners 5">
            <a:extLst>
              <a:ext uri="{FF2B5EF4-FFF2-40B4-BE49-F238E27FC236}">
                <a16:creationId xmlns:a16="http://schemas.microsoft.com/office/drawing/2014/main" id="{AC4CFF00-F872-01ED-5977-5A5E4A30FBD4}"/>
              </a:ext>
            </a:extLst>
          </p:cNvPr>
          <p:cNvSpPr/>
          <p:nvPr/>
        </p:nvSpPr>
        <p:spPr>
          <a:xfrm>
            <a:off x="7802872" y="2064221"/>
            <a:ext cx="1876926" cy="379242"/>
          </a:xfrm>
          <a:prstGeom prst="roundRect">
            <a:avLst/>
          </a:prstGeom>
          <a:noFill/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5" name="Rectangle: Rounded Corners 5">
            <a:extLst>
              <a:ext uri="{FF2B5EF4-FFF2-40B4-BE49-F238E27FC236}">
                <a16:creationId xmlns:a16="http://schemas.microsoft.com/office/drawing/2014/main" id="{6D27F4A8-15FD-2AB0-E83A-AFEA6992E8FF}"/>
              </a:ext>
            </a:extLst>
          </p:cNvPr>
          <p:cNvSpPr/>
          <p:nvPr/>
        </p:nvSpPr>
        <p:spPr>
          <a:xfrm>
            <a:off x="7802872" y="2832905"/>
            <a:ext cx="1876926" cy="379242"/>
          </a:xfrm>
          <a:prstGeom prst="roundRect">
            <a:avLst/>
          </a:prstGeom>
          <a:noFill/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6" name="Rectangle: Rounded Corners 5">
            <a:extLst>
              <a:ext uri="{FF2B5EF4-FFF2-40B4-BE49-F238E27FC236}">
                <a16:creationId xmlns:a16="http://schemas.microsoft.com/office/drawing/2014/main" id="{AD21ACEF-27DE-A79A-E2EA-CD7FB419D2F1}"/>
              </a:ext>
            </a:extLst>
          </p:cNvPr>
          <p:cNvSpPr/>
          <p:nvPr/>
        </p:nvSpPr>
        <p:spPr>
          <a:xfrm>
            <a:off x="7802872" y="4838793"/>
            <a:ext cx="1876926" cy="379242"/>
          </a:xfrm>
          <a:prstGeom prst="roundRect">
            <a:avLst/>
          </a:prstGeom>
          <a:noFill/>
          <a:ln w="190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52A7EA3D-F71E-BE81-052B-45FCF236F013}"/>
              </a:ext>
            </a:extLst>
          </p:cNvPr>
          <p:cNvCxnSpPr>
            <a:cxnSpLocks/>
            <a:stCxn id="1093" idx="3"/>
            <a:endCxn id="46" idx="1"/>
          </p:cNvCxnSpPr>
          <p:nvPr/>
        </p:nvCxnSpPr>
        <p:spPr>
          <a:xfrm>
            <a:off x="6962855" y="5028414"/>
            <a:ext cx="840017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E9F013B-C102-1E24-F04E-4495C66519F6}"/>
              </a:ext>
            </a:extLst>
          </p:cNvPr>
          <p:cNvCxnSpPr>
            <a:cxnSpLocks/>
            <a:stCxn id="1090" idx="3"/>
            <a:endCxn id="43" idx="1"/>
          </p:cNvCxnSpPr>
          <p:nvPr/>
        </p:nvCxnSpPr>
        <p:spPr>
          <a:xfrm>
            <a:off x="6962855" y="1841278"/>
            <a:ext cx="840017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or: Elbow 26">
            <a:extLst>
              <a:ext uri="{FF2B5EF4-FFF2-40B4-BE49-F238E27FC236}">
                <a16:creationId xmlns:a16="http://schemas.microsoft.com/office/drawing/2014/main" id="{8AA91E1C-EFCE-8ACF-021D-28411DA66AB6}"/>
              </a:ext>
            </a:extLst>
          </p:cNvPr>
          <p:cNvCxnSpPr>
            <a:cxnSpLocks/>
            <a:stCxn id="8" idx="3"/>
            <a:endCxn id="16" idx="1"/>
          </p:cNvCxnSpPr>
          <p:nvPr/>
        </p:nvCxnSpPr>
        <p:spPr>
          <a:xfrm flipV="1">
            <a:off x="4107150" y="3022526"/>
            <a:ext cx="978779" cy="406474"/>
          </a:xfrm>
          <a:prstGeom prst="bentConnector3">
            <a:avLst>
              <a:gd name="adj1" fmla="val 50000"/>
            </a:avLst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or: Elbow 29">
            <a:extLst>
              <a:ext uri="{FF2B5EF4-FFF2-40B4-BE49-F238E27FC236}">
                <a16:creationId xmlns:a16="http://schemas.microsoft.com/office/drawing/2014/main" id="{69B7FF98-A715-9B06-3E5A-1834BD11ED66}"/>
              </a:ext>
            </a:extLst>
          </p:cNvPr>
          <p:cNvCxnSpPr>
            <a:cxnSpLocks/>
            <a:stCxn id="8" idx="3"/>
            <a:endCxn id="20" idx="1"/>
          </p:cNvCxnSpPr>
          <p:nvPr/>
        </p:nvCxnSpPr>
        <p:spPr>
          <a:xfrm>
            <a:off x="4107150" y="3429000"/>
            <a:ext cx="978779" cy="415467"/>
          </a:xfrm>
          <a:prstGeom prst="bentConnector3">
            <a:avLst>
              <a:gd name="adj1" fmla="val 50000"/>
            </a:avLst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A2C865DA-2F44-5DAB-3F92-992432216E07}"/>
              </a:ext>
            </a:extLst>
          </p:cNvPr>
          <p:cNvCxnSpPr>
            <a:cxnSpLocks/>
          </p:cNvCxnSpPr>
          <p:nvPr/>
        </p:nvCxnSpPr>
        <p:spPr>
          <a:xfrm>
            <a:off x="4107150" y="3429000"/>
            <a:ext cx="978779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8" name="Rectangle: Rounded Corners 5">
            <a:extLst>
              <a:ext uri="{FF2B5EF4-FFF2-40B4-BE49-F238E27FC236}">
                <a16:creationId xmlns:a16="http://schemas.microsoft.com/office/drawing/2014/main" id="{AC911DFA-445E-0778-9C5E-4FD4CDC77362}"/>
              </a:ext>
            </a:extLst>
          </p:cNvPr>
          <p:cNvSpPr/>
          <p:nvPr/>
        </p:nvSpPr>
        <p:spPr>
          <a:xfrm>
            <a:off x="5085929" y="1241762"/>
            <a:ext cx="1876926" cy="379242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1089" name="Rectangle: Rounded Corners 5">
            <a:extLst>
              <a:ext uri="{FF2B5EF4-FFF2-40B4-BE49-F238E27FC236}">
                <a16:creationId xmlns:a16="http://schemas.microsoft.com/office/drawing/2014/main" id="{23AE211A-57DE-FD56-89FE-C09D4F553715}"/>
              </a:ext>
            </a:extLst>
          </p:cNvPr>
          <p:cNvSpPr/>
          <p:nvPr/>
        </p:nvSpPr>
        <p:spPr>
          <a:xfrm>
            <a:off x="5085929" y="2064221"/>
            <a:ext cx="1876926" cy="379242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1090" name="Rectangle: Rounded Corners 5">
            <a:extLst>
              <a:ext uri="{FF2B5EF4-FFF2-40B4-BE49-F238E27FC236}">
                <a16:creationId xmlns:a16="http://schemas.microsoft.com/office/drawing/2014/main" id="{FA2747AE-9CF4-C626-8B2D-2A107A0C3A3C}"/>
              </a:ext>
            </a:extLst>
          </p:cNvPr>
          <p:cNvSpPr/>
          <p:nvPr/>
        </p:nvSpPr>
        <p:spPr>
          <a:xfrm>
            <a:off x="5085929" y="1653485"/>
            <a:ext cx="1876926" cy="375586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1091" name="Rectangle: Rounded Corners 5">
            <a:extLst>
              <a:ext uri="{FF2B5EF4-FFF2-40B4-BE49-F238E27FC236}">
                <a16:creationId xmlns:a16="http://schemas.microsoft.com/office/drawing/2014/main" id="{25AC22F1-CEC1-D56C-FA09-97783B0628E4}"/>
              </a:ext>
            </a:extLst>
          </p:cNvPr>
          <p:cNvSpPr/>
          <p:nvPr/>
        </p:nvSpPr>
        <p:spPr>
          <a:xfrm>
            <a:off x="5085929" y="4429157"/>
            <a:ext cx="1876926" cy="379242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1092" name="Rectangle: Rounded Corners 5">
            <a:extLst>
              <a:ext uri="{FF2B5EF4-FFF2-40B4-BE49-F238E27FC236}">
                <a16:creationId xmlns:a16="http://schemas.microsoft.com/office/drawing/2014/main" id="{EE3C8A92-2D80-0C4A-25EF-CB3B399B7853}"/>
              </a:ext>
            </a:extLst>
          </p:cNvPr>
          <p:cNvSpPr/>
          <p:nvPr/>
        </p:nvSpPr>
        <p:spPr>
          <a:xfrm>
            <a:off x="5085929" y="5251098"/>
            <a:ext cx="1876926" cy="379242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1093" name="Rectangle: Rounded Corners 5">
            <a:extLst>
              <a:ext uri="{FF2B5EF4-FFF2-40B4-BE49-F238E27FC236}">
                <a16:creationId xmlns:a16="http://schemas.microsoft.com/office/drawing/2014/main" id="{093A4A87-30C5-3E6F-0F78-F01A255D46D7}"/>
              </a:ext>
            </a:extLst>
          </p:cNvPr>
          <p:cNvSpPr/>
          <p:nvPr/>
        </p:nvSpPr>
        <p:spPr>
          <a:xfrm>
            <a:off x="5085929" y="4840621"/>
            <a:ext cx="1876926" cy="375586"/>
          </a:xfrm>
          <a:prstGeom prst="roundRect">
            <a:avLst/>
          </a:prstGeom>
          <a:noFill/>
          <a:ln w="19050">
            <a:solidFill>
              <a:srgbClr val="46C3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cxnSp>
        <p:nvCxnSpPr>
          <p:cNvPr id="1100" name="Connector: Elbow 26">
            <a:extLst>
              <a:ext uri="{FF2B5EF4-FFF2-40B4-BE49-F238E27FC236}">
                <a16:creationId xmlns:a16="http://schemas.microsoft.com/office/drawing/2014/main" id="{9AB8B28A-2598-88D4-72E9-33E5A1690A3D}"/>
              </a:ext>
            </a:extLst>
          </p:cNvPr>
          <p:cNvCxnSpPr>
            <a:cxnSpLocks/>
          </p:cNvCxnSpPr>
          <p:nvPr/>
        </p:nvCxnSpPr>
        <p:spPr>
          <a:xfrm flipV="1">
            <a:off x="4103857" y="1410827"/>
            <a:ext cx="978779" cy="406474"/>
          </a:xfrm>
          <a:prstGeom prst="bentConnector3">
            <a:avLst>
              <a:gd name="adj1" fmla="val 50000"/>
            </a:avLst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1" name="Connector: Elbow 29">
            <a:extLst>
              <a:ext uri="{FF2B5EF4-FFF2-40B4-BE49-F238E27FC236}">
                <a16:creationId xmlns:a16="http://schemas.microsoft.com/office/drawing/2014/main" id="{DD30FAB6-85DF-B2F2-26ED-983A1A0FBC8C}"/>
              </a:ext>
            </a:extLst>
          </p:cNvPr>
          <p:cNvCxnSpPr>
            <a:cxnSpLocks/>
          </p:cNvCxnSpPr>
          <p:nvPr/>
        </p:nvCxnSpPr>
        <p:spPr>
          <a:xfrm>
            <a:off x="4103857" y="1817301"/>
            <a:ext cx="978779" cy="415467"/>
          </a:xfrm>
          <a:prstGeom prst="bentConnector3">
            <a:avLst>
              <a:gd name="adj1" fmla="val 50000"/>
            </a:avLst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2" name="Straight Arrow Connector 1101">
            <a:extLst>
              <a:ext uri="{FF2B5EF4-FFF2-40B4-BE49-F238E27FC236}">
                <a16:creationId xmlns:a16="http://schemas.microsoft.com/office/drawing/2014/main" id="{4C34D014-7484-C74B-B7A4-C4F93F633011}"/>
              </a:ext>
            </a:extLst>
          </p:cNvPr>
          <p:cNvCxnSpPr>
            <a:cxnSpLocks/>
          </p:cNvCxnSpPr>
          <p:nvPr/>
        </p:nvCxnSpPr>
        <p:spPr>
          <a:xfrm>
            <a:off x="4103857" y="1817301"/>
            <a:ext cx="978779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3" name="Connector: Elbow 26">
            <a:extLst>
              <a:ext uri="{FF2B5EF4-FFF2-40B4-BE49-F238E27FC236}">
                <a16:creationId xmlns:a16="http://schemas.microsoft.com/office/drawing/2014/main" id="{66D28B93-4DFC-3CA0-01DD-4663847F5B47}"/>
              </a:ext>
            </a:extLst>
          </p:cNvPr>
          <p:cNvCxnSpPr>
            <a:cxnSpLocks/>
            <a:stCxn id="10" idx="3"/>
            <a:endCxn id="1091" idx="1"/>
          </p:cNvCxnSpPr>
          <p:nvPr/>
        </p:nvCxnSpPr>
        <p:spPr>
          <a:xfrm flipV="1">
            <a:off x="4107150" y="4618778"/>
            <a:ext cx="978779" cy="393302"/>
          </a:xfrm>
          <a:prstGeom prst="bentConnector3">
            <a:avLst>
              <a:gd name="adj1" fmla="val 50000"/>
            </a:avLst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4" name="Connector: Elbow 29">
            <a:extLst>
              <a:ext uri="{FF2B5EF4-FFF2-40B4-BE49-F238E27FC236}">
                <a16:creationId xmlns:a16="http://schemas.microsoft.com/office/drawing/2014/main" id="{63A56FB1-74D4-A1BD-CBCE-7A5BB82C63CE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4107150" y="5012080"/>
            <a:ext cx="978231" cy="468053"/>
          </a:xfrm>
          <a:prstGeom prst="bentConnector3">
            <a:avLst>
              <a:gd name="adj1" fmla="val 50000"/>
            </a:avLst>
          </a:prstGeom>
          <a:ln w="19050">
            <a:solidFill>
              <a:srgbClr val="004F7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5" name="Straight Arrow Connector 1104">
            <a:extLst>
              <a:ext uri="{FF2B5EF4-FFF2-40B4-BE49-F238E27FC236}">
                <a16:creationId xmlns:a16="http://schemas.microsoft.com/office/drawing/2014/main" id="{C1C73116-86C8-BE9C-995E-B5082AE8E3A0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4107150" y="5012080"/>
            <a:ext cx="978779" cy="0"/>
          </a:xfrm>
          <a:prstGeom prst="straightConnector1">
            <a:avLst/>
          </a:prstGeom>
          <a:ln w="19050">
            <a:solidFill>
              <a:srgbClr val="004F7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AE2F7C11-38D7-ACA1-65B6-F30D2AFD48E5}"/>
              </a:ext>
            </a:extLst>
          </p:cNvPr>
          <p:cNvSpPr txBox="1"/>
          <p:nvPr/>
        </p:nvSpPr>
        <p:spPr>
          <a:xfrm>
            <a:off x="280707" y="6334364"/>
            <a:ext cx="4072182" cy="55399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000" b="1" i="1" dirty="0"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Peak Practice – Elevating Health Care Improvement</a:t>
            </a:r>
          </a:p>
          <a:p>
            <a:r>
              <a:rPr lang="en-US" sz="1000" i="1" dirty="0">
                <a:solidFill>
                  <a:srgbClr val="004F7C"/>
                </a:solidFill>
                <a:latin typeface="Calibri"/>
                <a:ea typeface="Calibri"/>
                <a:cs typeface="Calibri"/>
              </a:rPr>
              <a:t>Module 6 – The Quality Improvement Approach: Identify Opportunities</a:t>
            </a:r>
          </a:p>
          <a:p>
            <a:endParaRPr lang="en-US" sz="1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3F12D9B-9CE0-4F2E-774F-636D5D245A5E}"/>
              </a:ext>
            </a:extLst>
          </p:cNvPr>
          <p:cNvGrpSpPr/>
          <p:nvPr/>
        </p:nvGrpSpPr>
        <p:grpSpPr>
          <a:xfrm>
            <a:off x="6952660" y="6484487"/>
            <a:ext cx="2561128" cy="256947"/>
            <a:chOff x="1828585" y="9411469"/>
            <a:chExt cx="3200829" cy="344368"/>
          </a:xfrm>
        </p:grpSpPr>
        <p:pic>
          <p:nvPicPr>
            <p:cNvPr id="22" name="Picture 4" descr="National Improvement Network Collaborative">
              <a:extLst>
                <a:ext uri="{FF2B5EF4-FFF2-40B4-BE49-F238E27FC236}">
                  <a16:creationId xmlns:a16="http://schemas.microsoft.com/office/drawing/2014/main" id="{0B4672AF-3183-2539-EEB0-44E29C753D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8585" y="9412634"/>
              <a:ext cx="549939" cy="343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6" descr="Institute for Healthcare Improvement - Idealist">
              <a:extLst>
                <a:ext uri="{FF2B5EF4-FFF2-40B4-BE49-F238E27FC236}">
                  <a16:creationId xmlns:a16="http://schemas.microsoft.com/office/drawing/2014/main" id="{E19A2878-0743-0F0D-2EE6-0716563718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4249" y="9411469"/>
              <a:ext cx="1025165" cy="3400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8" descr="Home | Prestantia Health">
              <a:extLst>
                <a:ext uri="{FF2B5EF4-FFF2-40B4-BE49-F238E27FC236}">
                  <a16:creationId xmlns:a16="http://schemas.microsoft.com/office/drawing/2014/main" id="{2662B4A7-5DB6-D8D7-F7DE-76AD50DDBAD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7022" y="9412634"/>
              <a:ext cx="1262652" cy="3377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F2E722B5-810D-3535-DFDE-758145B271CD}"/>
              </a:ext>
            </a:extLst>
          </p:cNvPr>
          <p:cNvSpPr txBox="1"/>
          <p:nvPr/>
        </p:nvSpPr>
        <p:spPr>
          <a:xfrm>
            <a:off x="270994" y="6660542"/>
            <a:ext cx="678760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i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Developed by Prestantia Health for the PHN National Improvement Network Collaborative (</a:t>
            </a:r>
            <a:r>
              <a:rPr lang="en-US" sz="800" i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NINCo</a:t>
            </a:r>
            <a:r>
              <a:rPr lang="en-US" sz="800" i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534DAF-1185-AB2E-1AA7-D0265090D265}"/>
              </a:ext>
            </a:extLst>
          </p:cNvPr>
          <p:cNvSpPr txBox="1"/>
          <p:nvPr/>
        </p:nvSpPr>
        <p:spPr>
          <a:xfrm>
            <a:off x="1092039" y="636121"/>
            <a:ext cx="2484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4F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DRIVER DIAGRAM</a:t>
            </a:r>
          </a:p>
        </p:txBody>
      </p:sp>
    </p:spTree>
    <p:extLst>
      <p:ext uri="{BB962C8B-B14F-4D97-AF65-F5344CB8AC3E}">
        <p14:creationId xmlns:p14="http://schemas.microsoft.com/office/powerpoint/2010/main" val="3032896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34" grpId="0"/>
      <p:bldP spid="43" grpId="0" animBg="1"/>
      <p:bldP spid="44" grpId="0" animBg="1"/>
      <p:bldP spid="45" grpId="0" animBg="1"/>
      <p:bldP spid="4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E7BC3DE301E743B9AC855F506B8D2E" ma:contentTypeVersion="14" ma:contentTypeDescription="Create a new document." ma:contentTypeScope="" ma:versionID="9d0d5051cc2937657fb4261b285c66bb">
  <xsd:schema xmlns:xsd="http://www.w3.org/2001/XMLSchema" xmlns:xs="http://www.w3.org/2001/XMLSchema" xmlns:p="http://schemas.microsoft.com/office/2006/metadata/properties" xmlns:ns2="06014f29-f239-45f6-a462-ac1d10b2962d" xmlns:ns3="c3c092cd-df8f-41e8-98a0-6e58903a2399" targetNamespace="http://schemas.microsoft.com/office/2006/metadata/properties" ma:root="true" ma:fieldsID="835c917ba1fd96c672c4ca8da0679f9e" ns2:_="" ns3:_="">
    <xsd:import namespace="06014f29-f239-45f6-a462-ac1d10b2962d"/>
    <xsd:import namespace="c3c092cd-df8f-41e8-98a0-6e58903a23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014f29-f239-45f6-a462-ac1d10b296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4836806-96e9-4ead-95b2-ae292c2119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c092cd-df8f-41e8-98a0-6e58903a239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ec6ae85a-200e-47db-b900-48e431267b00}" ma:internalName="TaxCatchAll" ma:showField="CatchAllData" ma:web="c3c092cd-df8f-41e8-98a0-6e58903a23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1A36A6-5A69-444C-9110-8386D8908C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E6181C2-617B-4CA6-B218-84E0DCD41F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014f29-f239-45f6-a462-ac1d10b2962d"/>
    <ds:schemaRef ds:uri="c3c092cd-df8f-41e8-98a0-6e58903a23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350</TotalTime>
  <Words>193</Words>
  <Application>Microsoft Macintosh PowerPoint</Application>
  <PresentationFormat>A4 Paper (210x297 mm)</PresentationFormat>
  <Paragraphs>39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Shrey Dawda</dc:creator>
  <cp:lastModifiedBy>Paresh Dawda (Agency for Clinical Innovation)</cp:lastModifiedBy>
  <cp:revision>5</cp:revision>
  <dcterms:created xsi:type="dcterms:W3CDTF">2024-05-22T03:55:16Z</dcterms:created>
  <dcterms:modified xsi:type="dcterms:W3CDTF">2024-09-15T05:14:18Z</dcterms:modified>
</cp:coreProperties>
</file>